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61"/>
    <a:srgbClr val="900000"/>
    <a:srgbClr val="C00000"/>
    <a:srgbClr val="FF7C80"/>
    <a:srgbClr val="A50021"/>
    <a:srgbClr val="D9D9D9"/>
    <a:srgbClr val="FF8080"/>
    <a:srgbClr val="007770"/>
    <a:srgbClr val="FF99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5187" autoAdjust="0"/>
  </p:normalViewPr>
  <p:slideViewPr>
    <p:cSldViewPr snapToGrid="0" snapToObjects="1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754" y="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3F82A1-D3A0-4AA0-9D8E-331DA8BEC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27CDF-7DDF-409D-A651-77D724FA8F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9381B-C0BE-4BB2-AB01-164D82F137B6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4B12D-00B9-4AC3-91C4-2DC15ACA5B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786FE-1C4C-43B0-95E1-F364C3CA4C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CF012-5433-44A8-B01C-C05B57219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052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1CDFE-1060-9644-B3F9-C4838E64F46E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3E634-D890-1041-AF39-141A2CE22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2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6A837B-F77B-44AA-9492-374B857C82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26991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think-cell Slide" r:id="rId6" imgW="359" imgH="355" progId="TCLayout.ActiveDocument.1">
                  <p:embed/>
                </p:oleObj>
              </mc:Choice>
              <mc:Fallback>
                <p:oleObj name="think-cell Slide" r:id="rId6" imgW="359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6A837B-F77B-44AA-9492-374B857C82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37BB5B5-1375-4580-BC78-87C6382D72E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A3187-68B4-DC4E-8270-F8C9982E2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0012" y="2060575"/>
            <a:ext cx="8713787" cy="223729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93A6C-FEA1-1244-999B-550BF5584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0012" y="4450104"/>
            <a:ext cx="8713788" cy="930244"/>
          </a:xfrm>
        </p:spPr>
        <p:txBody>
          <a:bodyPr>
            <a:noAutofit/>
          </a:bodyPr>
          <a:lstStyle>
            <a:lvl1pPr marL="0" indent="0" algn="r">
              <a:buNone/>
              <a:defRPr sz="2800" b="0" i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2B1FC95-0CE2-064A-986C-6BD9547F98FC}"/>
              </a:ext>
            </a:extLst>
          </p:cNvPr>
          <p:cNvSpPr txBox="1">
            <a:spLocks/>
          </p:cNvSpPr>
          <p:nvPr userDrawn="1"/>
        </p:nvSpPr>
        <p:spPr>
          <a:xfrm>
            <a:off x="435420" y="6165850"/>
            <a:ext cx="2232025" cy="42153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</a:rPr>
              <a:t>london.edu</a:t>
            </a:r>
          </a:p>
        </p:txBody>
      </p:sp>
    </p:spTree>
    <p:extLst>
      <p:ext uri="{BB962C8B-B14F-4D97-AF65-F5344CB8AC3E}">
        <p14:creationId xmlns:p14="http://schemas.microsoft.com/office/powerpoint/2010/main" val="2476489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223F12B-98BD-4F5D-84BA-D636F5A455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3338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think-cell Slide" r:id="rId5" imgW="359" imgH="355" progId="TCLayout.ActiveDocument.1">
                  <p:embed/>
                </p:oleObj>
              </mc:Choice>
              <mc:Fallback>
                <p:oleObj name="think-cell Slide" r:id="rId5" imgW="359" imgH="35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223F12B-98BD-4F5D-84BA-D636F5A455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479D167-0DC9-4BA6-BD9E-DBE1A301155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AAD2F-0D26-44B0-9736-92939927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4F2CFE2-4F2E-4D04-A7A6-0EA3938DD04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07988" y="2060574"/>
            <a:ext cx="10947400" cy="41052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D7CA5-44D3-45F4-99BD-0CE54BACD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9588" y="1376362"/>
            <a:ext cx="2743200" cy="4500563"/>
          </a:xfrm>
          <a:solidFill>
            <a:schemeClr val="tx1"/>
          </a:solidFill>
        </p:spPr>
        <p:txBody>
          <a:bodyPr lIns="180000" tIns="180000" rIns="216000" bIns="180000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66700" indent="-266700"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</a:defRPr>
            </a:lvl2pPr>
            <a:lvl3pPr marL="914400" indent="0">
              <a:buNone/>
              <a:defRPr sz="1400" b="0">
                <a:solidFill>
                  <a:schemeClr val="bg1"/>
                </a:solidFill>
              </a:defRPr>
            </a:lvl3pPr>
            <a:lvl4pPr marL="1371600" indent="0">
              <a:buNone/>
              <a:defRPr sz="1400" b="0">
                <a:solidFill>
                  <a:schemeClr val="bg1"/>
                </a:solidFill>
              </a:defRPr>
            </a:lvl4pPr>
            <a:lvl5pPr marL="1828800" indent="0"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62E1CD6-03F1-42C4-A6D2-110E3A20761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562224" y="835327"/>
            <a:ext cx="8789989" cy="377736"/>
          </a:xfrm>
        </p:spPr>
        <p:txBody>
          <a:bodyPr tIns="0" anchor="t" anchorCtr="0">
            <a:noAutofit/>
          </a:bodyPr>
          <a:lstStyle>
            <a:lvl1pPr marL="0" indent="0" algn="r">
              <a:buNone/>
              <a:defRPr sz="1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68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Title and content">
  <p:cSld name="6 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407988" y="1268413"/>
            <a:ext cx="10945812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None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2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288;p8">
            <a:extLst>
              <a:ext uri="{FF2B5EF4-FFF2-40B4-BE49-F238E27FC236}">
                <a16:creationId xmlns:a16="http://schemas.microsoft.com/office/drawing/2014/main" id="{0A9985ED-79C2-4726-96DC-0821F7C3D8E7}"/>
              </a:ext>
            </a:extLst>
          </p:cNvPr>
          <p:cNvSpPr txBox="1"/>
          <p:nvPr userDrawn="1"/>
        </p:nvSpPr>
        <p:spPr>
          <a:xfrm>
            <a:off x="331825" y="6438525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i="1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Originally prepared by Mackie </a:t>
            </a:r>
            <a:r>
              <a:rPr lang="en-US" sz="600" b="1" i="1" dirty="0" err="1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Kennihan</a:t>
            </a:r>
            <a:r>
              <a:rPr lang="en-US" sz="600" b="1" i="1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MBA2020</a:t>
            </a:r>
            <a:endParaRPr sz="600" i="1" dirty="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55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le slide whit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8EA3032-B2E3-44AC-8FED-E4D8578C46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89396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think-cell Slide" r:id="rId6" imgW="359" imgH="355" progId="TCLayout.ActiveDocument.1">
                  <p:embed/>
                </p:oleObj>
              </mc:Choice>
              <mc:Fallback>
                <p:oleObj name="think-cell Slide" r:id="rId6" imgW="359" imgH="35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8EA3032-B2E3-44AC-8FED-E4D8578C46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EB88C0C-70ED-4B7C-9906-6A1641342A3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A3187-68B4-DC4E-8270-F8C9982E2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0012" y="2060575"/>
            <a:ext cx="8713787" cy="223729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6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93A6C-FEA1-1244-999B-550BF5584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0012" y="4450104"/>
            <a:ext cx="8713787" cy="930244"/>
          </a:xfrm>
        </p:spPr>
        <p:txBody>
          <a:bodyPr>
            <a:noAutofit/>
          </a:bodyPr>
          <a:lstStyle>
            <a:lvl1pPr marL="0" indent="0" algn="r">
              <a:buNone/>
              <a:defRPr sz="2800" b="0" i="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E069CAA-4A85-044C-B26A-0430E8AFFD7F}"/>
              </a:ext>
            </a:extLst>
          </p:cNvPr>
          <p:cNvSpPr txBox="1">
            <a:spLocks/>
          </p:cNvSpPr>
          <p:nvPr userDrawn="1"/>
        </p:nvSpPr>
        <p:spPr>
          <a:xfrm>
            <a:off x="435420" y="6165850"/>
            <a:ext cx="2232025" cy="42153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</a:rPr>
              <a:t>london.edu</a:t>
            </a:r>
          </a:p>
        </p:txBody>
      </p:sp>
    </p:spTree>
    <p:extLst>
      <p:ext uri="{BB962C8B-B14F-4D97-AF65-F5344CB8AC3E}">
        <p14:creationId xmlns:p14="http://schemas.microsoft.com/office/powerpoint/2010/main" val="4168355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ction divider sm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39EBF3-A304-F04E-8342-F357FC8743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71924" y="2060575"/>
            <a:ext cx="7380287" cy="1992951"/>
          </a:xfrm>
        </p:spPr>
        <p:txBody>
          <a:bodyPr>
            <a:noAutofit/>
          </a:bodyPr>
          <a:lstStyle>
            <a:lvl1pPr marL="0" indent="0" algn="r"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F027CF-36A4-7546-9746-B0EB00F2F8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1924" y="4437063"/>
            <a:ext cx="7380288" cy="738187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81CB1-5799-2145-831E-14862F87939D}"/>
              </a:ext>
            </a:extLst>
          </p:cNvPr>
          <p:cNvSpPr txBox="1">
            <a:spLocks/>
          </p:cNvSpPr>
          <p:nvPr userDrawn="1"/>
        </p:nvSpPr>
        <p:spPr>
          <a:xfrm>
            <a:off x="435420" y="6165850"/>
            <a:ext cx="2232025" cy="42153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</a:rPr>
              <a:t>london.edu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76C64-1AA1-4BBD-91B3-083C60ECDC93}"/>
              </a:ext>
            </a:extLst>
          </p:cNvPr>
          <p:cNvSpPr txBox="1"/>
          <p:nvPr userDrawn="1"/>
        </p:nvSpPr>
        <p:spPr>
          <a:xfrm>
            <a:off x="10885800" y="6303992"/>
            <a:ext cx="468000" cy="32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fld id="{7E972FC3-BBA0-45DD-BA6A-CA75EEE08A55}" type="slidenum">
              <a:rPr lang="en-GB" noProof="0" smtClean="0">
                <a:solidFill>
                  <a:schemeClr val="tx1"/>
                </a:solidFill>
              </a:rPr>
              <a:pPr lvl="0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26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954CA60-4B9B-4455-BE07-FA29D12333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5166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think-cell Slide" r:id="rId5" imgW="359" imgH="355" progId="TCLayout.ActiveDocument.1">
                  <p:embed/>
                </p:oleObj>
              </mc:Choice>
              <mc:Fallback>
                <p:oleObj name="think-cell Slide" r:id="rId5" imgW="359" imgH="35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954CA60-4B9B-4455-BE07-FA29D12333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92350E6-4203-41A1-AFDA-00A28C2C080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85294-ADB8-4D93-BE0B-E025C359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224" y="365126"/>
            <a:ext cx="8791575" cy="47020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65F7CB-3EC2-4633-9A7F-1E690CAA1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376363"/>
            <a:ext cx="10944225" cy="4500562"/>
          </a:xfrm>
        </p:spPr>
        <p:txBody>
          <a:bodyPr lIns="72000" rIns="7200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96B07F-DAA8-4D29-8544-03DFBEFCB48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562224" y="835327"/>
            <a:ext cx="8789989" cy="377736"/>
          </a:xfrm>
        </p:spPr>
        <p:txBody>
          <a:bodyPr tIns="0" anchor="t" anchorCtr="0">
            <a:noAutofit/>
          </a:bodyPr>
          <a:lstStyle>
            <a:lvl1pPr marL="0" indent="0" algn="r">
              <a:buNone/>
              <a:defRPr sz="1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288;p8">
            <a:extLst>
              <a:ext uri="{FF2B5EF4-FFF2-40B4-BE49-F238E27FC236}">
                <a16:creationId xmlns:a16="http://schemas.microsoft.com/office/drawing/2014/main" id="{42EE54FA-EFD6-4551-A4DC-FC5ACDB11E20}"/>
              </a:ext>
            </a:extLst>
          </p:cNvPr>
          <p:cNvSpPr txBox="1"/>
          <p:nvPr userDrawn="1"/>
        </p:nvSpPr>
        <p:spPr>
          <a:xfrm>
            <a:off x="331825" y="6438525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i="1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Originally prepared by Mackie </a:t>
            </a:r>
            <a:r>
              <a:rPr lang="en-US" sz="600" b="1" i="1" dirty="0" err="1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Kennihan</a:t>
            </a:r>
            <a:r>
              <a:rPr lang="en-US" sz="600" b="1" i="1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MBA2020</a:t>
            </a:r>
            <a:endParaRPr sz="600" i="1" dirty="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2865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8E03980-52C1-4179-ABAF-BAE4161400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8631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think-cell Slide" r:id="rId5" imgW="359" imgH="355" progId="TCLayout.ActiveDocument.1">
                  <p:embed/>
                </p:oleObj>
              </mc:Choice>
              <mc:Fallback>
                <p:oleObj name="think-cell Slide" r:id="rId5" imgW="359" imgH="35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8E03980-52C1-4179-ABAF-BAE416140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4530924-2963-4951-B00D-76520650E9E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3790E-7B2E-4139-B746-00A540893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F2D597-F6C9-4EB0-AEA6-E658BCD249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376363"/>
            <a:ext cx="5256212" cy="4500562"/>
          </a:xfrm>
        </p:spPr>
        <p:txBody>
          <a:bodyPr lIns="72000" rIns="7200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F5B960-FE60-4F56-8B58-D0C9BA775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9488" y="1376363"/>
            <a:ext cx="5294312" cy="4500562"/>
          </a:xfrm>
        </p:spPr>
        <p:txBody>
          <a:bodyPr lIns="72000" rIns="7200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EA1F05E-8C53-403C-B292-C997E425E10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562224" y="835327"/>
            <a:ext cx="8789989" cy="377736"/>
          </a:xfrm>
        </p:spPr>
        <p:txBody>
          <a:bodyPr tIns="0" anchor="t" anchorCtr="0">
            <a:noAutofit/>
          </a:bodyPr>
          <a:lstStyle>
            <a:lvl1pPr marL="0" indent="0" algn="r">
              <a:buNone/>
              <a:defRPr sz="1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Google Shape;288;p8">
            <a:extLst>
              <a:ext uri="{FF2B5EF4-FFF2-40B4-BE49-F238E27FC236}">
                <a16:creationId xmlns:a16="http://schemas.microsoft.com/office/drawing/2014/main" id="{75988392-F73E-47D2-BF49-E05F32F5E6EA}"/>
              </a:ext>
            </a:extLst>
          </p:cNvPr>
          <p:cNvSpPr txBox="1"/>
          <p:nvPr userDrawn="1"/>
        </p:nvSpPr>
        <p:spPr>
          <a:xfrm>
            <a:off x="331825" y="6438525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i="1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Originally prepared by Mackie </a:t>
            </a:r>
            <a:r>
              <a:rPr lang="en-US" sz="600" b="1" i="1" dirty="0" err="1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Kennihan</a:t>
            </a:r>
            <a:r>
              <a:rPr lang="en-US" sz="600" b="1" i="1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MBA2020</a:t>
            </a:r>
            <a:endParaRPr sz="600" i="1" dirty="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841564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68" userDrawn="1">
          <p15:clr>
            <a:srgbClr val="FBAE40"/>
          </p15:clr>
        </p15:guide>
        <p15:guide id="3" pos="381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D47822-8C7B-4F3D-A490-5F34337261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3054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think-cell Slide" r:id="rId5" imgW="359" imgH="355" progId="TCLayout.ActiveDocument.1">
                  <p:embed/>
                </p:oleObj>
              </mc:Choice>
              <mc:Fallback>
                <p:oleObj name="think-cell Slide" r:id="rId5" imgW="359" imgH="35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D47822-8C7B-4F3D-A490-5F3433726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9E0A31A-CE81-4A68-8497-2D23DC00AFB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3790E-7B2E-4139-B746-00A540893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F2D597-F6C9-4EB0-AEA6-E658BCD249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2133656"/>
            <a:ext cx="5256212" cy="3743269"/>
          </a:xfrm>
        </p:spPr>
        <p:txBody>
          <a:bodyPr lIns="72000" rIns="7200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F5B960-FE60-4F56-8B58-D0C9BA775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9488" y="2133656"/>
            <a:ext cx="5294312" cy="3743269"/>
          </a:xfrm>
        </p:spPr>
        <p:txBody>
          <a:bodyPr lIns="72000" rIns="7200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42845F-6E8A-42C9-8E9B-1AB81294485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07988" y="1376363"/>
            <a:ext cx="5256212" cy="757237"/>
          </a:xfrm>
        </p:spPr>
        <p:txBody>
          <a:bodyPr lIns="72000" rIns="72000" anchor="t" anchorCtr="0">
            <a:noAutofit/>
          </a:bodyPr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0DF36EE-8C1C-4947-B726-FC424BAF7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9487" y="1377578"/>
            <a:ext cx="5292725" cy="756078"/>
          </a:xfrm>
        </p:spPr>
        <p:txBody>
          <a:bodyPr lIns="72000" rIns="72000" anchor="t" anchorCtr="0">
            <a:noAutofit/>
          </a:bodyPr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F783A9-F1C7-4D01-953C-7FE1F6982CD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562224" y="835327"/>
            <a:ext cx="8789989" cy="377736"/>
          </a:xfrm>
        </p:spPr>
        <p:txBody>
          <a:bodyPr tIns="0" anchor="t" anchorCtr="0">
            <a:noAutofit/>
          </a:bodyPr>
          <a:lstStyle>
            <a:lvl1pPr marL="0" indent="0" algn="r">
              <a:buNone/>
              <a:defRPr sz="1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Google Shape;288;p8">
            <a:extLst>
              <a:ext uri="{FF2B5EF4-FFF2-40B4-BE49-F238E27FC236}">
                <a16:creationId xmlns:a16="http://schemas.microsoft.com/office/drawing/2014/main" id="{90FED60F-346C-493C-AD55-69C4BAD507D5}"/>
              </a:ext>
            </a:extLst>
          </p:cNvPr>
          <p:cNvSpPr txBox="1"/>
          <p:nvPr userDrawn="1"/>
        </p:nvSpPr>
        <p:spPr>
          <a:xfrm>
            <a:off x="331825" y="6438525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i="1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Originally prepared by Mackie </a:t>
            </a:r>
            <a:r>
              <a:rPr lang="en-US" sz="600" b="1" i="1" dirty="0" err="1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Kennihan</a:t>
            </a:r>
            <a:r>
              <a:rPr lang="en-US" sz="600" b="1" i="1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MBA2020</a:t>
            </a:r>
            <a:endParaRPr sz="600" i="1" dirty="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491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>
          <p15:clr>
            <a:srgbClr val="FBAE40"/>
          </p15:clr>
        </p15:guide>
        <p15:guide id="2" pos="3568">
          <p15:clr>
            <a:srgbClr val="FBAE40"/>
          </p15:clr>
        </p15:guide>
        <p15:guide id="3" pos="38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C7515A7-FCE3-49E3-9403-675A35FBA1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3929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think-cell Slide" r:id="rId5" imgW="359" imgH="355" progId="TCLayout.ActiveDocument.1">
                  <p:embed/>
                </p:oleObj>
              </mc:Choice>
              <mc:Fallback>
                <p:oleObj name="think-cell Slide" r:id="rId5" imgW="359" imgH="35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C7515A7-FCE3-49E3-9403-675A35FBA1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9BC237D-C23C-4035-A816-355040B729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4B32B-5D7F-4431-802E-4B820C4C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C25BC92-FA8E-475F-B61F-78C0C9B36F1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953000" y="1376364"/>
            <a:ext cx="6402388" cy="45005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ADC267-6B83-4585-BB7D-2EF2E6816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376364"/>
            <a:ext cx="4364037" cy="45005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DF3F112-5537-4D95-8E82-79E227F1DFC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562224" y="835327"/>
            <a:ext cx="8789989" cy="377736"/>
          </a:xfrm>
        </p:spPr>
        <p:txBody>
          <a:bodyPr tIns="0" anchor="t" anchorCtr="0">
            <a:noAutofit/>
          </a:bodyPr>
          <a:lstStyle>
            <a:lvl1pPr marL="0" indent="0" algn="r">
              <a:buNone/>
              <a:defRPr sz="1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288;p8">
            <a:extLst>
              <a:ext uri="{FF2B5EF4-FFF2-40B4-BE49-F238E27FC236}">
                <a16:creationId xmlns:a16="http://schemas.microsoft.com/office/drawing/2014/main" id="{5B2FE81F-B0C2-4210-B329-06A9DFE9FBE7}"/>
              </a:ext>
            </a:extLst>
          </p:cNvPr>
          <p:cNvSpPr txBox="1"/>
          <p:nvPr userDrawn="1"/>
        </p:nvSpPr>
        <p:spPr>
          <a:xfrm>
            <a:off x="331825" y="6438525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i="1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Originally prepared by Mackie </a:t>
            </a:r>
            <a:r>
              <a:rPr lang="en-US" sz="600" b="1" i="1" dirty="0" err="1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Kennihan</a:t>
            </a:r>
            <a:r>
              <a:rPr lang="en-US" sz="600" b="1" i="1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MBA2020</a:t>
            </a:r>
            <a:endParaRPr sz="600" i="1" dirty="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186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0991631-1829-4252-B8C8-301327B62A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4606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think-cell Slide" r:id="rId5" imgW="359" imgH="355" progId="TCLayout.ActiveDocument.1">
                  <p:embed/>
                </p:oleObj>
              </mc:Choice>
              <mc:Fallback>
                <p:oleObj name="think-cell Slide" r:id="rId5" imgW="359" imgH="35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0991631-1829-4252-B8C8-301327B62A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649B2D0-8A14-4493-BE40-90D0C480BD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023C8-6EB2-440D-BFE9-11A6675A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03D7746-1C17-4033-B26F-14FEA4F52C6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038600" y="1376364"/>
            <a:ext cx="7316788" cy="45005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145E6-3152-475D-B841-AAEE37671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3429000"/>
            <a:ext cx="5043487" cy="1944688"/>
          </a:xfrm>
          <a:solidFill>
            <a:schemeClr val="tx1"/>
          </a:solidFill>
        </p:spPr>
        <p:txBody>
          <a:bodyPr lIns="180000" tIns="180000" rIns="216000" bIns="180000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 b="0">
                <a:solidFill>
                  <a:schemeClr val="bg1"/>
                </a:solidFill>
              </a:defRPr>
            </a:lvl2pPr>
            <a:lvl3pPr marL="914400" indent="0">
              <a:buNone/>
              <a:defRPr sz="1400" b="0">
                <a:solidFill>
                  <a:schemeClr val="bg1"/>
                </a:solidFill>
              </a:defRPr>
            </a:lvl3pPr>
            <a:lvl4pPr marL="1371600" indent="0">
              <a:buNone/>
              <a:defRPr sz="1400" b="0">
                <a:solidFill>
                  <a:schemeClr val="bg1"/>
                </a:solidFill>
              </a:defRPr>
            </a:lvl4pPr>
            <a:lvl5pPr marL="1828800" indent="0"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B0EBA36-90A0-4148-BC1C-5470CA1B4F2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562224" y="835327"/>
            <a:ext cx="8789989" cy="377736"/>
          </a:xfrm>
        </p:spPr>
        <p:txBody>
          <a:bodyPr tIns="0" anchor="t" anchorCtr="0">
            <a:noAutofit/>
          </a:bodyPr>
          <a:lstStyle>
            <a:lvl1pPr marL="0" indent="0" algn="r">
              <a:buNone/>
              <a:defRPr sz="1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8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D7D6CB0-3E10-49EA-83AC-B6135A3C8C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3154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think-cell Slide" r:id="rId5" imgW="359" imgH="355" progId="TCLayout.ActiveDocument.1">
                  <p:embed/>
                </p:oleObj>
              </mc:Choice>
              <mc:Fallback>
                <p:oleObj name="think-cell Slide" r:id="rId5" imgW="359" imgH="35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D7D6CB0-3E10-49EA-83AC-B6135A3C8C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083F342-E541-45FD-AE1B-4BDC3046B66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43714-5E99-419F-BBE2-6F7054512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E3D7CE2-D319-4797-9285-539C8074B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376364"/>
            <a:ext cx="3629024" cy="4500562"/>
          </a:xfrm>
          <a:solidFill>
            <a:schemeClr val="bg2"/>
          </a:solidFill>
        </p:spPr>
        <p:txBody>
          <a:bodyPr lIns="180000" tIns="180000" rIns="216000" bIns="180000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 b="0">
                <a:solidFill>
                  <a:schemeClr val="bg1"/>
                </a:solidFill>
              </a:defRPr>
            </a:lvl2pPr>
            <a:lvl3pPr marL="914400" indent="0">
              <a:buNone/>
              <a:defRPr sz="1400" b="0">
                <a:solidFill>
                  <a:schemeClr val="bg1"/>
                </a:solidFill>
              </a:defRPr>
            </a:lvl3pPr>
            <a:lvl4pPr marL="1371600" indent="0">
              <a:buNone/>
              <a:defRPr sz="1400" b="0">
                <a:solidFill>
                  <a:schemeClr val="bg1"/>
                </a:solidFill>
              </a:defRPr>
            </a:lvl4pPr>
            <a:lvl5pPr marL="1828800" indent="0"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6EBB418-9610-4401-B8DA-34CC59F4C6D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038600" y="1376364"/>
            <a:ext cx="7316788" cy="45005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B9C107-E909-4345-82E5-4E48EDC703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562224" y="835327"/>
            <a:ext cx="8789989" cy="377736"/>
          </a:xfrm>
        </p:spPr>
        <p:txBody>
          <a:bodyPr tIns="0" anchor="t" anchorCtr="0">
            <a:noAutofit/>
          </a:bodyPr>
          <a:lstStyle>
            <a:lvl1pPr marL="0" indent="0" algn="r">
              <a:buNone/>
              <a:defRPr sz="1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70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ADC7B8B-7FBC-4A8B-BF78-9F8FA03662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270146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think-cell Slide" r:id="rId17" imgW="359" imgH="355" progId="TCLayout.ActiveDocument.1">
                  <p:embed/>
                </p:oleObj>
              </mc:Choice>
              <mc:Fallback>
                <p:oleObj name="think-cell Slide" r:id="rId17" imgW="359" imgH="35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ADC7B8B-7FBC-4A8B-BF78-9F8FA0366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5E636C95-A2F8-4D89-8FF8-8C014F39D5F2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43397-C7B5-4428-8513-2450FC985389}"/>
              </a:ext>
            </a:extLst>
          </p:cNvPr>
          <p:cNvSpPr txBox="1"/>
          <p:nvPr userDrawn="1"/>
        </p:nvSpPr>
        <p:spPr>
          <a:xfrm>
            <a:off x="10885800" y="6303992"/>
            <a:ext cx="468000" cy="32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fld id="{7E972FC3-BBA0-45DD-BA6A-CA75EEE08A55}" type="slidenum">
              <a:rPr lang="en-GB" noProof="0" smtClean="0">
                <a:solidFill>
                  <a:schemeClr val="tx1"/>
                </a:solidFill>
              </a:rPr>
              <a:pPr lvl="0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1AF07-C2D7-B04F-9930-63B44BDE8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1" y="1376362"/>
            <a:ext cx="10945812" cy="4500563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AFB064-0CE3-4542-96E0-1B4C54BB2C07}"/>
              </a:ext>
            </a:extLst>
          </p:cNvPr>
          <p:cNvSpPr txBox="1">
            <a:spLocks/>
          </p:cNvSpPr>
          <p:nvPr userDrawn="1"/>
        </p:nvSpPr>
        <p:spPr>
          <a:xfrm>
            <a:off x="435420" y="6165850"/>
            <a:ext cx="2232025" cy="42153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london.edu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8670A8D-D1C4-4298-A320-2E0CB121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224" y="365126"/>
            <a:ext cx="8791575" cy="470202"/>
          </a:xfrm>
          <a:prstGeom prst="rect">
            <a:avLst/>
          </a:prstGeom>
        </p:spPr>
        <p:txBody>
          <a:bodyPr vert="horz" lIns="9144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88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2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51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8" orient="horz" pos="3884" userDrawn="1">
          <p15:clr>
            <a:srgbClr val="F26B43"/>
          </p15:clr>
        </p15:guide>
        <p15:guide id="9" orient="horz" pos="867" userDrawn="1">
          <p15:clr>
            <a:srgbClr val="F26B43"/>
          </p15:clr>
        </p15:guide>
        <p15:guide id="10" orient="horz" pos="3702" userDrawn="1">
          <p15:clr>
            <a:srgbClr val="F26B43"/>
          </p15:clr>
        </p15:guide>
        <p15:guide id="12" orient="horz" pos="4320" userDrawn="1">
          <p15:clr>
            <a:srgbClr val="F26B43"/>
          </p15:clr>
        </p15:guide>
        <p15:guide id="13" pos="37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hyperlink" Target="https://drive.google.com/file/d/120axmRgzTHQNK2MIhBC955OnK0ydwmLz/view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3.vml"/><Relationship Id="rId6" Type="http://schemas.openxmlformats.org/officeDocument/2006/relationships/hyperlink" Target="mailto:vjhamtani.mba2022@london.edu" TargetMode="External"/><Relationship Id="rId11" Type="http://schemas.openxmlformats.org/officeDocument/2006/relationships/image" Target="../media/image11.wmf"/><Relationship Id="rId5" Type="http://schemas.openxmlformats.org/officeDocument/2006/relationships/hyperlink" Target="mailto:eboyanoski.mba2021@london.edu" TargetMode="External"/><Relationship Id="rId10" Type="http://schemas.openxmlformats.org/officeDocument/2006/relationships/package" Target="../embeddings/Microsoft_Word_Document.docx"/><Relationship Id="rId4" Type="http://schemas.openxmlformats.org/officeDocument/2006/relationships/hyperlink" Target="mailto:Ibrahim%20Nahas%20%3cinahas.mba2020@london.edu%3e" TargetMode="External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5.bin"/><Relationship Id="rId4" Type="http://schemas.openxmlformats.org/officeDocument/2006/relationships/hyperlink" Target="https://lbssa.freshdesk.com/support/solutions/articles/43000404089-how-do-i-submit-a-reimbursement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C493D53-068A-4B40-AFF1-92E63DD0276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0674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think-cell Slide" r:id="rId5" imgW="663" imgH="664" progId="TCLayout.ActiveDocument.1">
                  <p:embed/>
                </p:oleObj>
              </mc:Choice>
              <mc:Fallback>
                <p:oleObj name="think-cell Slide" r:id="rId5" imgW="663" imgH="66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C493D53-068A-4B40-AFF1-92E63DD027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63906FB-4F9F-479D-A1E2-1080A843424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6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1A423D3-9279-426C-8411-74BB450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0012" y="4622948"/>
            <a:ext cx="8713788" cy="930244"/>
          </a:xfrm>
        </p:spPr>
        <p:txBody>
          <a:bodyPr/>
          <a:lstStyle/>
          <a:p>
            <a:r>
              <a:rPr lang="en-US" dirty="0"/>
              <a:t>All you need to know as a </a:t>
            </a:r>
            <a:r>
              <a:rPr lang="en-US" b="1" dirty="0"/>
              <a:t>non-treasury club member</a:t>
            </a:r>
          </a:p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7228BC1-A93F-4E24-B4BA-B3D3A37A2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Treasury Toolbox</a:t>
            </a:r>
          </a:p>
        </p:txBody>
      </p:sp>
    </p:spTree>
    <p:extLst>
      <p:ext uri="{BB962C8B-B14F-4D97-AF65-F5344CB8AC3E}">
        <p14:creationId xmlns:p14="http://schemas.microsoft.com/office/powerpoint/2010/main" val="348455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2"/>
          <p:cNvCxnSpPr/>
          <p:nvPr/>
        </p:nvCxnSpPr>
        <p:spPr>
          <a:xfrm rot="10800000">
            <a:off x="4109848" y="2351594"/>
            <a:ext cx="0" cy="36545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11" name="Google Shape;111;p2"/>
          <p:cNvSpPr/>
          <p:nvPr/>
        </p:nvSpPr>
        <p:spPr>
          <a:xfrm rot="6772809">
            <a:off x="3530381" y="2740365"/>
            <a:ext cx="1178185" cy="1178185"/>
          </a:xfrm>
          <a:prstGeom prst="chord">
            <a:avLst>
              <a:gd name="adj1" fmla="val 3995039"/>
              <a:gd name="adj2" fmla="val 14821332"/>
            </a:avLst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2"/>
          <p:cNvCxnSpPr/>
          <p:nvPr/>
        </p:nvCxnSpPr>
        <p:spPr>
          <a:xfrm rot="10800000">
            <a:off x="8263144" y="2351595"/>
            <a:ext cx="0" cy="36545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13" name="Google Shape;113;p2"/>
          <p:cNvSpPr/>
          <p:nvPr/>
        </p:nvSpPr>
        <p:spPr>
          <a:xfrm rot="6772809">
            <a:off x="7683677" y="2740366"/>
            <a:ext cx="1178185" cy="1178185"/>
          </a:xfrm>
          <a:prstGeom prst="chord">
            <a:avLst>
              <a:gd name="adj1" fmla="val 3995039"/>
              <a:gd name="adj2" fmla="val 14821332"/>
            </a:avLst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2"/>
          <p:cNvCxnSpPr/>
          <p:nvPr/>
        </p:nvCxnSpPr>
        <p:spPr>
          <a:xfrm rot="10800000">
            <a:off x="6191772" y="2351594"/>
            <a:ext cx="0" cy="36545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15" name="Google Shape;115;p2"/>
          <p:cNvCxnSpPr/>
          <p:nvPr/>
        </p:nvCxnSpPr>
        <p:spPr>
          <a:xfrm rot="10800000">
            <a:off x="10353766" y="2351594"/>
            <a:ext cx="0" cy="36545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16" name="Google Shape;116;p2"/>
          <p:cNvCxnSpPr/>
          <p:nvPr/>
        </p:nvCxnSpPr>
        <p:spPr>
          <a:xfrm rot="10800000">
            <a:off x="2040076" y="2351594"/>
            <a:ext cx="0" cy="36545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17" name="Google Shape;117;p2"/>
          <p:cNvSpPr/>
          <p:nvPr/>
        </p:nvSpPr>
        <p:spPr>
          <a:xfrm rot="6772809">
            <a:off x="5609777" y="2740365"/>
            <a:ext cx="1178185" cy="1178185"/>
          </a:xfrm>
          <a:prstGeom prst="chord">
            <a:avLst>
              <a:gd name="adj1" fmla="val 3995039"/>
              <a:gd name="adj2" fmla="val 14821332"/>
            </a:avLst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 rot="6772809">
            <a:off x="9768564" y="2740365"/>
            <a:ext cx="1178185" cy="1178185"/>
          </a:xfrm>
          <a:prstGeom prst="chord">
            <a:avLst>
              <a:gd name="adj1" fmla="val 3995039"/>
              <a:gd name="adj2" fmla="val 14821332"/>
            </a:avLst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 rot="6772809">
            <a:off x="1460609" y="2740365"/>
            <a:ext cx="1178185" cy="1178185"/>
          </a:xfrm>
          <a:prstGeom prst="chord">
            <a:avLst>
              <a:gd name="adj1" fmla="val 3995039"/>
              <a:gd name="adj2" fmla="val 14821332"/>
            </a:avLst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title"/>
          </p:nvPr>
        </p:nvSpPr>
        <p:spPr>
          <a:xfrm>
            <a:off x="3183070" y="243262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None/>
            </a:pPr>
            <a:r>
              <a:rPr lang="en-US" b="1"/>
              <a:t>Treasury Activities &amp; Timeline</a:t>
            </a:r>
            <a:endParaRPr b="1"/>
          </a:p>
        </p:txBody>
      </p:sp>
      <p:sp>
        <p:nvSpPr>
          <p:cNvPr id="122" name="Google Shape;122;p2"/>
          <p:cNvSpPr txBox="1">
            <a:spLocks noGrp="1"/>
          </p:cNvSpPr>
          <p:nvPr>
            <p:ph type="body" idx="2"/>
          </p:nvPr>
        </p:nvSpPr>
        <p:spPr>
          <a:xfrm>
            <a:off x="3181800" y="639718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45720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When &amp; how to involve treasury in event planning</a:t>
            </a:r>
            <a:endParaRPr/>
          </a:p>
        </p:txBody>
      </p:sp>
      <p:cxnSp>
        <p:nvCxnSpPr>
          <p:cNvPr id="123" name="Google Shape;123;p2"/>
          <p:cNvCxnSpPr/>
          <p:nvPr/>
        </p:nvCxnSpPr>
        <p:spPr>
          <a:xfrm>
            <a:off x="1019002" y="3329472"/>
            <a:ext cx="10359736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"/>
          <p:cNvSpPr/>
          <p:nvPr/>
        </p:nvSpPr>
        <p:spPr>
          <a:xfrm>
            <a:off x="883861" y="3247491"/>
            <a:ext cx="163935" cy="163935"/>
          </a:xfrm>
          <a:prstGeom prst="ellipse">
            <a:avLst/>
          </a:prstGeom>
          <a:solidFill>
            <a:srgbClr val="E5E7EE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11296770" y="3247491"/>
            <a:ext cx="163935" cy="163935"/>
          </a:xfrm>
          <a:prstGeom prst="ellipse">
            <a:avLst/>
          </a:prstGeom>
          <a:solidFill>
            <a:srgbClr val="E5E7EE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1542871" y="2832253"/>
            <a:ext cx="994410" cy="99441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3622268" y="2832253"/>
            <a:ext cx="994410" cy="99441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5701665" y="2832253"/>
            <a:ext cx="994410" cy="99441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£</a:t>
            </a:r>
            <a:r>
              <a:rPr lang="en-US" sz="3600" b="0" i="0" u="none" strike="noStrike" cap="none" baseline="30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+</a:t>
            </a:r>
            <a:endParaRPr sz="4800" b="0" i="0" u="none" strike="noStrike" cap="none" baseline="30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7781062" y="2832253"/>
            <a:ext cx="994410" cy="99441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9860459" y="2832252"/>
            <a:ext cx="994410" cy="99441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1428875" y="1748060"/>
            <a:ext cx="1222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Develop Event Idea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3299875" y="1739427"/>
            <a:ext cx="162701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Request Finance Code</a:t>
            </a:r>
            <a:endParaRPr sz="14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5452219" y="1748060"/>
            <a:ext cx="147910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Engage with Sponsors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7667053" y="1736433"/>
            <a:ext cx="1222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Pay Suppliers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9448608" y="1741898"/>
            <a:ext cx="17897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Request Reimbursement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9059301" y="3064125"/>
            <a:ext cx="530663" cy="530663"/>
          </a:xfrm>
          <a:prstGeom prst="star10">
            <a:avLst>
              <a:gd name="adj" fmla="val 42533"/>
              <a:gd name="hf" fmla="val 1051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8709343" y="3587647"/>
            <a:ext cx="1222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Host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8" name="Google Shape;138;p2"/>
          <p:cNvGraphicFramePr/>
          <p:nvPr/>
        </p:nvGraphicFramePr>
        <p:xfrm>
          <a:off x="1022396" y="4297043"/>
          <a:ext cx="10332700" cy="5943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8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Document idea 8 months to </a:t>
                      </a:r>
                      <a:r>
                        <a:rPr lang="en-US" sz="1100" b="1" u="none" strike="noStrike" cap="none">
                          <a:solidFill>
                            <a:srgbClr val="C80F2E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 weeks </a:t>
                      </a:r>
                      <a:r>
                        <a:rPr lang="en-US" sz="11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before event date</a:t>
                      </a:r>
                      <a:endParaRPr sz="1100" b="1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74325" marR="274325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Request as soon as event is approved but </a:t>
                      </a:r>
                      <a:r>
                        <a:rPr lang="en-US" sz="1100" b="1" i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at least </a:t>
                      </a:r>
                      <a:r>
                        <a:rPr lang="en-US" sz="1100" b="1" i="0" u="none" strike="noStrike" cap="none">
                          <a:solidFill>
                            <a:srgbClr val="C80F2E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 weeks </a:t>
                      </a:r>
                      <a:r>
                        <a:rPr lang="en-US" sz="1100" b="1" i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before event </a:t>
                      </a:r>
                      <a:endParaRPr sz="1100" b="1" i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74325" marR="274325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Draft contracts </a:t>
                      </a:r>
                      <a:r>
                        <a:rPr lang="en-US" sz="11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at least </a:t>
                      </a:r>
                      <a:r>
                        <a:rPr lang="en-US" sz="1100" b="1" u="none" strike="noStrike" cap="none">
                          <a:solidFill>
                            <a:srgbClr val="C80F2E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 weeks </a:t>
                      </a:r>
                      <a:r>
                        <a:rPr lang="en-US" sz="11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before event </a:t>
                      </a:r>
                      <a:r>
                        <a:rPr lang="en-US" sz="1100" i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(finance code required)</a:t>
                      </a:r>
                      <a:endParaRPr sz="1100" i="1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74325" marR="274325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Obtain invoice </a:t>
                      </a:r>
                      <a:r>
                        <a:rPr lang="en-US" sz="11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at least </a:t>
                      </a:r>
                      <a:r>
                        <a:rPr lang="en-US" sz="1100" b="1" u="none" strike="noStrike" cap="none">
                          <a:solidFill>
                            <a:srgbClr val="C80F2E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 weeks </a:t>
                      </a:r>
                      <a:r>
                        <a:rPr lang="en-US" sz="11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before event </a:t>
                      </a:r>
                      <a:r>
                        <a:rPr lang="en-US" sz="1100" i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(finance code required)</a:t>
                      </a:r>
                      <a:endParaRPr sz="1100" i="1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74325" marR="274325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Submit expense receipts </a:t>
                      </a:r>
                      <a:r>
                        <a:rPr lang="en-US" sz="1100" b="1" u="none" strike="noStrike" cap="none">
                          <a:solidFill>
                            <a:srgbClr val="C80F2E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within 2 weeks </a:t>
                      </a:r>
                      <a:r>
                        <a:rPr lang="en-US" sz="11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of event</a:t>
                      </a:r>
                      <a:endParaRPr sz="1100" b="1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74325" marR="274325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9" name="Google Shape;139;p2"/>
          <p:cNvSpPr/>
          <p:nvPr/>
        </p:nvSpPr>
        <p:spPr>
          <a:xfrm>
            <a:off x="1874824" y="3098281"/>
            <a:ext cx="336005" cy="490585"/>
          </a:xfrm>
          <a:custGeom>
            <a:avLst/>
            <a:gdLst/>
            <a:ahLst/>
            <a:cxnLst/>
            <a:rect l="l" t="t" r="r" b="b"/>
            <a:pathLst>
              <a:path w="199" h="320" extrusionOk="0">
                <a:moveTo>
                  <a:pt x="99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99" y="0"/>
                  <a:pt x="99" y="0"/>
                  <a:pt x="98" y="0"/>
                </a:cubicBezTo>
                <a:cubicBezTo>
                  <a:pt x="45" y="0"/>
                  <a:pt x="0" y="44"/>
                  <a:pt x="0" y="95"/>
                </a:cubicBezTo>
                <a:cubicBezTo>
                  <a:pt x="0" y="129"/>
                  <a:pt x="18" y="157"/>
                  <a:pt x="19" y="158"/>
                </a:cubicBezTo>
                <a:cubicBezTo>
                  <a:pt x="32" y="179"/>
                  <a:pt x="45" y="206"/>
                  <a:pt x="45" y="213"/>
                </a:cubicBezTo>
                <a:cubicBezTo>
                  <a:pt x="45" y="245"/>
                  <a:pt x="45" y="245"/>
                  <a:pt x="45" y="245"/>
                </a:cubicBezTo>
                <a:cubicBezTo>
                  <a:pt x="45" y="245"/>
                  <a:pt x="45" y="246"/>
                  <a:pt x="46" y="246"/>
                </a:cubicBezTo>
                <a:cubicBezTo>
                  <a:pt x="46" y="246"/>
                  <a:pt x="45" y="246"/>
                  <a:pt x="45" y="247"/>
                </a:cubicBezTo>
                <a:cubicBezTo>
                  <a:pt x="56" y="311"/>
                  <a:pt x="56" y="311"/>
                  <a:pt x="56" y="311"/>
                </a:cubicBezTo>
                <a:cubicBezTo>
                  <a:pt x="57" y="316"/>
                  <a:pt x="61" y="320"/>
                  <a:pt x="67" y="320"/>
                </a:cubicBezTo>
                <a:cubicBezTo>
                  <a:pt x="131" y="320"/>
                  <a:pt x="131" y="320"/>
                  <a:pt x="131" y="320"/>
                </a:cubicBezTo>
                <a:cubicBezTo>
                  <a:pt x="136" y="320"/>
                  <a:pt x="140" y="316"/>
                  <a:pt x="141" y="311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6"/>
                  <a:pt x="152" y="246"/>
                  <a:pt x="152" y="246"/>
                </a:cubicBezTo>
                <a:cubicBezTo>
                  <a:pt x="152" y="246"/>
                  <a:pt x="152" y="245"/>
                  <a:pt x="152" y="245"/>
                </a:cubicBezTo>
                <a:cubicBezTo>
                  <a:pt x="152" y="213"/>
                  <a:pt x="152" y="213"/>
                  <a:pt x="152" y="213"/>
                </a:cubicBezTo>
                <a:cubicBezTo>
                  <a:pt x="152" y="206"/>
                  <a:pt x="166" y="179"/>
                  <a:pt x="179" y="158"/>
                </a:cubicBezTo>
                <a:cubicBezTo>
                  <a:pt x="180" y="157"/>
                  <a:pt x="199" y="129"/>
                  <a:pt x="199" y="95"/>
                </a:cubicBezTo>
                <a:cubicBezTo>
                  <a:pt x="199" y="44"/>
                  <a:pt x="153" y="0"/>
                  <a:pt x="99" y="0"/>
                </a:cubicBezTo>
                <a:close/>
                <a:moveTo>
                  <a:pt x="122" y="298"/>
                </a:moveTo>
                <a:cubicBezTo>
                  <a:pt x="76" y="298"/>
                  <a:pt x="76" y="298"/>
                  <a:pt x="76" y="298"/>
                </a:cubicBezTo>
                <a:cubicBezTo>
                  <a:pt x="69" y="256"/>
                  <a:pt x="69" y="256"/>
                  <a:pt x="69" y="256"/>
                </a:cubicBezTo>
                <a:cubicBezTo>
                  <a:pt x="129" y="256"/>
                  <a:pt x="129" y="256"/>
                  <a:pt x="129" y="256"/>
                </a:cubicBezTo>
                <a:lnTo>
                  <a:pt x="122" y="298"/>
                </a:lnTo>
                <a:close/>
                <a:moveTo>
                  <a:pt x="161" y="147"/>
                </a:moveTo>
                <a:cubicBezTo>
                  <a:pt x="154" y="158"/>
                  <a:pt x="131" y="196"/>
                  <a:pt x="131" y="213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09" y="234"/>
                  <a:pt x="109" y="234"/>
                  <a:pt x="109" y="234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28" y="135"/>
                  <a:pt x="128" y="135"/>
                  <a:pt x="128" y="135"/>
                </a:cubicBezTo>
                <a:cubicBezTo>
                  <a:pt x="132" y="131"/>
                  <a:pt x="132" y="124"/>
                  <a:pt x="128" y="120"/>
                </a:cubicBezTo>
                <a:cubicBezTo>
                  <a:pt x="123" y="116"/>
                  <a:pt x="117" y="116"/>
                  <a:pt x="112" y="120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85" y="120"/>
                  <a:pt x="85" y="120"/>
                  <a:pt x="85" y="120"/>
                </a:cubicBezTo>
                <a:cubicBezTo>
                  <a:pt x="81" y="116"/>
                  <a:pt x="74" y="116"/>
                  <a:pt x="70" y="120"/>
                </a:cubicBezTo>
                <a:cubicBezTo>
                  <a:pt x="66" y="124"/>
                  <a:pt x="66" y="131"/>
                  <a:pt x="70" y="135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8" y="234"/>
                  <a:pt x="88" y="234"/>
                  <a:pt x="88" y="234"/>
                </a:cubicBezTo>
                <a:cubicBezTo>
                  <a:pt x="67" y="234"/>
                  <a:pt x="67" y="234"/>
                  <a:pt x="67" y="234"/>
                </a:cubicBezTo>
                <a:cubicBezTo>
                  <a:pt x="67" y="213"/>
                  <a:pt x="67" y="213"/>
                  <a:pt x="67" y="213"/>
                </a:cubicBezTo>
                <a:cubicBezTo>
                  <a:pt x="67" y="196"/>
                  <a:pt x="44" y="158"/>
                  <a:pt x="37" y="146"/>
                </a:cubicBezTo>
                <a:cubicBezTo>
                  <a:pt x="37" y="146"/>
                  <a:pt x="21" y="123"/>
                  <a:pt x="21" y="95"/>
                </a:cubicBezTo>
                <a:cubicBezTo>
                  <a:pt x="21" y="55"/>
                  <a:pt x="57" y="21"/>
                  <a:pt x="99" y="21"/>
                </a:cubicBezTo>
                <a:cubicBezTo>
                  <a:pt x="141" y="21"/>
                  <a:pt x="177" y="55"/>
                  <a:pt x="177" y="95"/>
                </a:cubicBezTo>
                <a:cubicBezTo>
                  <a:pt x="177" y="122"/>
                  <a:pt x="161" y="146"/>
                  <a:pt x="161" y="1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3851127" y="3230913"/>
            <a:ext cx="542188" cy="216366"/>
          </a:xfrm>
          <a:custGeom>
            <a:avLst/>
            <a:gdLst/>
            <a:ahLst/>
            <a:cxnLst/>
            <a:rect l="l" t="t" r="r" b="b"/>
            <a:pathLst>
              <a:path w="320" h="128" extrusionOk="0">
                <a:moveTo>
                  <a:pt x="309" y="53"/>
                </a:moveTo>
                <a:cubicBezTo>
                  <a:pt x="127" y="53"/>
                  <a:pt x="127" y="53"/>
                  <a:pt x="127" y="53"/>
                </a:cubicBezTo>
                <a:cubicBezTo>
                  <a:pt x="122" y="23"/>
                  <a:pt x="95" y="0"/>
                  <a:pt x="64" y="0"/>
                </a:cubicBez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5" y="128"/>
                  <a:pt x="122" y="105"/>
                  <a:pt x="127" y="74"/>
                </a:cubicBezTo>
                <a:cubicBezTo>
                  <a:pt x="256" y="74"/>
                  <a:pt x="256" y="74"/>
                  <a:pt x="256" y="74"/>
                </a:cubicBezTo>
                <a:cubicBezTo>
                  <a:pt x="256" y="96"/>
                  <a:pt x="256" y="96"/>
                  <a:pt x="256" y="96"/>
                </a:cubicBezTo>
                <a:cubicBezTo>
                  <a:pt x="256" y="102"/>
                  <a:pt x="260" y="106"/>
                  <a:pt x="266" y="106"/>
                </a:cubicBezTo>
                <a:cubicBezTo>
                  <a:pt x="272" y="106"/>
                  <a:pt x="277" y="102"/>
                  <a:pt x="277" y="96"/>
                </a:cubicBezTo>
                <a:cubicBezTo>
                  <a:pt x="277" y="74"/>
                  <a:pt x="277" y="74"/>
                  <a:pt x="277" y="74"/>
                </a:cubicBezTo>
                <a:cubicBezTo>
                  <a:pt x="298" y="74"/>
                  <a:pt x="298" y="74"/>
                  <a:pt x="298" y="74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98" y="123"/>
                  <a:pt x="303" y="128"/>
                  <a:pt x="309" y="128"/>
                </a:cubicBezTo>
                <a:cubicBezTo>
                  <a:pt x="315" y="128"/>
                  <a:pt x="320" y="123"/>
                  <a:pt x="320" y="117"/>
                </a:cubicBezTo>
                <a:cubicBezTo>
                  <a:pt x="320" y="64"/>
                  <a:pt x="320" y="64"/>
                  <a:pt x="320" y="64"/>
                </a:cubicBezTo>
                <a:cubicBezTo>
                  <a:pt x="320" y="58"/>
                  <a:pt x="315" y="53"/>
                  <a:pt x="309" y="53"/>
                </a:cubicBezTo>
                <a:close/>
                <a:moveTo>
                  <a:pt x="64" y="106"/>
                </a:moveTo>
                <a:cubicBezTo>
                  <a:pt x="40" y="106"/>
                  <a:pt x="21" y="87"/>
                  <a:pt x="21" y="64"/>
                </a:cubicBezTo>
                <a:cubicBezTo>
                  <a:pt x="21" y="40"/>
                  <a:pt x="40" y="21"/>
                  <a:pt x="64" y="21"/>
                </a:cubicBezTo>
                <a:cubicBezTo>
                  <a:pt x="87" y="21"/>
                  <a:pt x="106" y="40"/>
                  <a:pt x="106" y="64"/>
                </a:cubicBezTo>
                <a:cubicBezTo>
                  <a:pt x="106" y="87"/>
                  <a:pt x="87" y="106"/>
                  <a:pt x="64" y="1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9180546" y="3203207"/>
            <a:ext cx="281541" cy="246378"/>
          </a:xfrm>
          <a:custGeom>
            <a:avLst/>
            <a:gdLst/>
            <a:ahLst/>
            <a:cxnLst/>
            <a:rect l="l" t="t" r="r" b="b"/>
            <a:pathLst>
              <a:path w="321" h="310" extrusionOk="0">
                <a:moveTo>
                  <a:pt x="257" y="309"/>
                </a:moveTo>
                <a:cubicBezTo>
                  <a:pt x="255" y="309"/>
                  <a:pt x="253" y="309"/>
                  <a:pt x="251" y="308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70" y="308"/>
                  <a:pt x="70" y="308"/>
                  <a:pt x="70" y="308"/>
                </a:cubicBezTo>
                <a:cubicBezTo>
                  <a:pt x="66" y="310"/>
                  <a:pt x="62" y="309"/>
                  <a:pt x="58" y="307"/>
                </a:cubicBezTo>
                <a:cubicBezTo>
                  <a:pt x="55" y="305"/>
                  <a:pt x="53" y="300"/>
                  <a:pt x="54" y="296"/>
                </a:cubicBezTo>
                <a:cubicBezTo>
                  <a:pt x="74" y="195"/>
                  <a:pt x="74" y="195"/>
                  <a:pt x="74" y="195"/>
                </a:cubicBezTo>
                <a:cubicBezTo>
                  <a:pt x="4" y="125"/>
                  <a:pt x="4" y="125"/>
                  <a:pt x="4" y="125"/>
                </a:cubicBezTo>
                <a:cubicBezTo>
                  <a:pt x="1" y="122"/>
                  <a:pt x="0" y="117"/>
                  <a:pt x="1" y="113"/>
                </a:cubicBezTo>
                <a:cubicBezTo>
                  <a:pt x="3" y="110"/>
                  <a:pt x="6" y="107"/>
                  <a:pt x="10" y="106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3" y="2"/>
                  <a:pt x="156" y="0"/>
                  <a:pt x="161" y="0"/>
                </a:cubicBezTo>
                <a:cubicBezTo>
                  <a:pt x="165" y="0"/>
                  <a:pt x="169" y="2"/>
                  <a:pt x="170" y="6"/>
                </a:cubicBezTo>
                <a:cubicBezTo>
                  <a:pt x="211" y="96"/>
                  <a:pt x="211" y="96"/>
                  <a:pt x="211" y="96"/>
                </a:cubicBezTo>
                <a:cubicBezTo>
                  <a:pt x="311" y="106"/>
                  <a:pt x="311" y="106"/>
                  <a:pt x="311" y="106"/>
                </a:cubicBezTo>
                <a:cubicBezTo>
                  <a:pt x="315" y="107"/>
                  <a:pt x="319" y="110"/>
                  <a:pt x="320" y="113"/>
                </a:cubicBezTo>
                <a:cubicBezTo>
                  <a:pt x="321" y="117"/>
                  <a:pt x="320" y="122"/>
                  <a:pt x="318" y="125"/>
                </a:cubicBezTo>
                <a:cubicBezTo>
                  <a:pt x="247" y="195"/>
                  <a:pt x="247" y="195"/>
                  <a:pt x="247" y="195"/>
                </a:cubicBezTo>
                <a:cubicBezTo>
                  <a:pt x="267" y="296"/>
                  <a:pt x="267" y="296"/>
                  <a:pt x="267" y="296"/>
                </a:cubicBezTo>
                <a:cubicBezTo>
                  <a:pt x="268" y="300"/>
                  <a:pt x="266" y="305"/>
                  <a:pt x="263" y="307"/>
                </a:cubicBezTo>
                <a:cubicBezTo>
                  <a:pt x="261" y="308"/>
                  <a:pt x="259" y="309"/>
                  <a:pt x="257" y="309"/>
                </a:cubicBezTo>
                <a:close/>
                <a:moveTo>
                  <a:pt x="161" y="234"/>
                </a:moveTo>
                <a:cubicBezTo>
                  <a:pt x="162" y="234"/>
                  <a:pt x="164" y="235"/>
                  <a:pt x="166" y="236"/>
                </a:cubicBezTo>
                <a:cubicBezTo>
                  <a:pt x="242" y="278"/>
                  <a:pt x="242" y="278"/>
                  <a:pt x="242" y="278"/>
                </a:cubicBezTo>
                <a:cubicBezTo>
                  <a:pt x="225" y="194"/>
                  <a:pt x="225" y="194"/>
                  <a:pt x="225" y="194"/>
                </a:cubicBezTo>
                <a:cubicBezTo>
                  <a:pt x="224" y="190"/>
                  <a:pt x="225" y="187"/>
                  <a:pt x="228" y="184"/>
                </a:cubicBezTo>
                <a:cubicBezTo>
                  <a:pt x="287" y="125"/>
                  <a:pt x="287" y="125"/>
                  <a:pt x="287" y="125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98" y="117"/>
                  <a:pt x="195" y="114"/>
                  <a:pt x="194" y="111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6" y="114"/>
                  <a:pt x="123" y="117"/>
                  <a:pt x="119" y="117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6" y="187"/>
                  <a:pt x="97" y="190"/>
                  <a:pt x="96" y="194"/>
                </a:cubicBezTo>
                <a:cubicBezTo>
                  <a:pt x="80" y="278"/>
                  <a:pt x="80" y="278"/>
                  <a:pt x="80" y="278"/>
                </a:cubicBezTo>
                <a:cubicBezTo>
                  <a:pt x="155" y="236"/>
                  <a:pt x="155" y="236"/>
                  <a:pt x="155" y="236"/>
                </a:cubicBezTo>
                <a:cubicBezTo>
                  <a:pt x="157" y="235"/>
                  <a:pt x="159" y="234"/>
                  <a:pt x="161" y="2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8036287" y="3095843"/>
            <a:ext cx="493230" cy="479271"/>
          </a:xfrm>
          <a:custGeom>
            <a:avLst/>
            <a:gdLst/>
            <a:ahLst/>
            <a:cxnLst/>
            <a:rect l="l" t="t" r="r" b="b"/>
            <a:pathLst>
              <a:path w="320" h="310" extrusionOk="0">
                <a:moveTo>
                  <a:pt x="254" y="161"/>
                </a:moveTo>
                <a:cubicBezTo>
                  <a:pt x="251" y="159"/>
                  <a:pt x="247" y="158"/>
                  <a:pt x="244" y="160"/>
                </a:cubicBezTo>
                <a:cubicBezTo>
                  <a:pt x="198" y="179"/>
                  <a:pt x="198" y="179"/>
                  <a:pt x="198" y="179"/>
                </a:cubicBezTo>
                <a:cubicBezTo>
                  <a:pt x="194" y="181"/>
                  <a:pt x="192" y="185"/>
                  <a:pt x="192" y="189"/>
                </a:cubicBezTo>
                <a:cubicBezTo>
                  <a:pt x="192" y="235"/>
                  <a:pt x="192" y="235"/>
                  <a:pt x="192" y="235"/>
                </a:cubicBezTo>
                <a:cubicBezTo>
                  <a:pt x="192" y="239"/>
                  <a:pt x="193" y="242"/>
                  <a:pt x="196" y="244"/>
                </a:cubicBezTo>
                <a:cubicBezTo>
                  <a:pt x="198" y="245"/>
                  <a:pt x="200" y="246"/>
                  <a:pt x="202" y="246"/>
                </a:cubicBezTo>
                <a:cubicBezTo>
                  <a:pt x="204" y="246"/>
                  <a:pt x="205" y="245"/>
                  <a:pt x="207" y="245"/>
                </a:cubicBezTo>
                <a:cubicBezTo>
                  <a:pt x="252" y="225"/>
                  <a:pt x="252" y="225"/>
                  <a:pt x="252" y="225"/>
                </a:cubicBezTo>
                <a:cubicBezTo>
                  <a:pt x="256" y="223"/>
                  <a:pt x="259" y="220"/>
                  <a:pt x="259" y="215"/>
                </a:cubicBezTo>
                <a:cubicBezTo>
                  <a:pt x="259" y="169"/>
                  <a:pt x="259" y="169"/>
                  <a:pt x="259" y="169"/>
                </a:cubicBezTo>
                <a:cubicBezTo>
                  <a:pt x="259" y="166"/>
                  <a:pt x="257" y="163"/>
                  <a:pt x="254" y="161"/>
                </a:cubicBezTo>
                <a:close/>
                <a:moveTo>
                  <a:pt x="238" y="208"/>
                </a:moveTo>
                <a:cubicBezTo>
                  <a:pt x="213" y="219"/>
                  <a:pt x="213" y="219"/>
                  <a:pt x="213" y="219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38" y="186"/>
                  <a:pt x="238" y="186"/>
                  <a:pt x="238" y="186"/>
                </a:cubicBezTo>
                <a:lnTo>
                  <a:pt x="238" y="208"/>
                </a:lnTo>
                <a:close/>
                <a:moveTo>
                  <a:pt x="313" y="65"/>
                </a:moveTo>
                <a:cubicBezTo>
                  <a:pt x="164" y="1"/>
                  <a:pt x="164" y="1"/>
                  <a:pt x="164" y="1"/>
                </a:cubicBezTo>
                <a:cubicBezTo>
                  <a:pt x="161" y="0"/>
                  <a:pt x="158" y="0"/>
                  <a:pt x="155" y="1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67"/>
                  <a:pt x="0" y="71"/>
                  <a:pt x="0" y="75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8"/>
                  <a:pt x="2" y="232"/>
                  <a:pt x="6" y="234"/>
                </a:cubicBezTo>
                <a:cubicBezTo>
                  <a:pt x="155" y="309"/>
                  <a:pt x="155" y="309"/>
                  <a:pt x="155" y="309"/>
                </a:cubicBezTo>
                <a:cubicBezTo>
                  <a:pt x="156" y="309"/>
                  <a:pt x="158" y="310"/>
                  <a:pt x="160" y="310"/>
                </a:cubicBezTo>
                <a:cubicBezTo>
                  <a:pt x="160" y="310"/>
                  <a:pt x="160" y="310"/>
                  <a:pt x="160" y="310"/>
                </a:cubicBezTo>
                <a:cubicBezTo>
                  <a:pt x="160" y="310"/>
                  <a:pt x="160" y="310"/>
                  <a:pt x="160" y="310"/>
                </a:cubicBezTo>
                <a:cubicBezTo>
                  <a:pt x="160" y="310"/>
                  <a:pt x="160" y="310"/>
                  <a:pt x="160" y="310"/>
                </a:cubicBezTo>
                <a:cubicBezTo>
                  <a:pt x="161" y="310"/>
                  <a:pt x="162" y="309"/>
                  <a:pt x="163" y="309"/>
                </a:cubicBezTo>
                <a:cubicBezTo>
                  <a:pt x="164" y="309"/>
                  <a:pt x="164" y="309"/>
                  <a:pt x="164" y="309"/>
                </a:cubicBezTo>
                <a:cubicBezTo>
                  <a:pt x="313" y="245"/>
                  <a:pt x="313" y="245"/>
                  <a:pt x="313" y="245"/>
                </a:cubicBezTo>
                <a:cubicBezTo>
                  <a:pt x="317" y="243"/>
                  <a:pt x="320" y="239"/>
                  <a:pt x="320" y="2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320" y="71"/>
                  <a:pt x="317" y="67"/>
                  <a:pt x="313" y="65"/>
                </a:cubicBezTo>
                <a:close/>
                <a:moveTo>
                  <a:pt x="160" y="127"/>
                </a:moveTo>
                <a:cubicBezTo>
                  <a:pt x="112" y="107"/>
                  <a:pt x="112" y="107"/>
                  <a:pt x="112" y="107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82" y="75"/>
                  <a:pt x="282" y="75"/>
                  <a:pt x="282" y="75"/>
                </a:cubicBezTo>
                <a:lnTo>
                  <a:pt x="160" y="127"/>
                </a:lnTo>
                <a:close/>
                <a:moveTo>
                  <a:pt x="160" y="23"/>
                </a:moveTo>
                <a:cubicBezTo>
                  <a:pt x="207" y="43"/>
                  <a:pt x="207" y="43"/>
                  <a:pt x="207" y="43"/>
                </a:cubicBezTo>
                <a:cubicBezTo>
                  <a:pt x="85" y="95"/>
                  <a:pt x="85" y="95"/>
                  <a:pt x="85" y="95"/>
                </a:cubicBezTo>
                <a:cubicBezTo>
                  <a:pt x="37" y="75"/>
                  <a:pt x="37" y="75"/>
                  <a:pt x="37" y="75"/>
                </a:cubicBezTo>
                <a:lnTo>
                  <a:pt x="160" y="23"/>
                </a:lnTo>
                <a:close/>
                <a:moveTo>
                  <a:pt x="21" y="218"/>
                </a:moveTo>
                <a:cubicBezTo>
                  <a:pt x="21" y="91"/>
                  <a:pt x="21" y="91"/>
                  <a:pt x="21" y="91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9" y="282"/>
                  <a:pt x="149" y="282"/>
                  <a:pt x="149" y="282"/>
                </a:cubicBezTo>
                <a:lnTo>
                  <a:pt x="21" y="218"/>
                </a:lnTo>
                <a:close/>
                <a:moveTo>
                  <a:pt x="170" y="283"/>
                </a:moveTo>
                <a:cubicBezTo>
                  <a:pt x="170" y="146"/>
                  <a:pt x="170" y="146"/>
                  <a:pt x="170" y="146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117"/>
                  <a:pt x="298" y="228"/>
                  <a:pt x="298" y="228"/>
                </a:cubicBezTo>
                <a:lnTo>
                  <a:pt x="170" y="2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10141734" y="3180965"/>
            <a:ext cx="449187" cy="298752"/>
          </a:xfrm>
          <a:custGeom>
            <a:avLst/>
            <a:gdLst/>
            <a:ahLst/>
            <a:cxnLst/>
            <a:rect l="l" t="t" r="r" b="b"/>
            <a:pathLst>
              <a:path w="320" h="213" extrusionOk="0">
                <a:moveTo>
                  <a:pt x="64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70"/>
                  <a:pt x="4" y="75"/>
                  <a:pt x="10" y="75"/>
                </a:cubicBezTo>
                <a:cubicBezTo>
                  <a:pt x="64" y="75"/>
                  <a:pt x="64" y="75"/>
                  <a:pt x="64" y="75"/>
                </a:cubicBezTo>
                <a:cubicBezTo>
                  <a:pt x="70" y="75"/>
                  <a:pt x="74" y="70"/>
                  <a:pt x="74" y="64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5"/>
                  <a:pt x="70" y="0"/>
                  <a:pt x="64" y="0"/>
                </a:cubicBezTo>
                <a:close/>
                <a:moveTo>
                  <a:pt x="53" y="53"/>
                </a:moveTo>
                <a:cubicBezTo>
                  <a:pt x="21" y="53"/>
                  <a:pt x="21" y="53"/>
                  <a:pt x="21" y="53"/>
                </a:cubicBezTo>
                <a:cubicBezTo>
                  <a:pt x="21" y="21"/>
                  <a:pt x="21" y="21"/>
                  <a:pt x="21" y="21"/>
                </a:cubicBezTo>
                <a:cubicBezTo>
                  <a:pt x="53" y="21"/>
                  <a:pt x="53" y="21"/>
                  <a:pt x="53" y="21"/>
                </a:cubicBezTo>
                <a:lnTo>
                  <a:pt x="53" y="53"/>
                </a:lnTo>
                <a:close/>
                <a:moveTo>
                  <a:pt x="117" y="11"/>
                </a:moveTo>
                <a:cubicBezTo>
                  <a:pt x="117" y="5"/>
                  <a:pt x="122" y="0"/>
                  <a:pt x="128" y="0"/>
                </a:cubicBezTo>
                <a:cubicBezTo>
                  <a:pt x="309" y="0"/>
                  <a:pt x="309" y="0"/>
                  <a:pt x="309" y="0"/>
                </a:cubicBezTo>
                <a:cubicBezTo>
                  <a:pt x="315" y="0"/>
                  <a:pt x="320" y="5"/>
                  <a:pt x="320" y="11"/>
                </a:cubicBezTo>
                <a:cubicBezTo>
                  <a:pt x="320" y="17"/>
                  <a:pt x="315" y="21"/>
                  <a:pt x="309" y="21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2" y="21"/>
                  <a:pt x="117" y="17"/>
                  <a:pt x="117" y="11"/>
                </a:cubicBezTo>
                <a:close/>
                <a:moveTo>
                  <a:pt x="320" y="64"/>
                </a:moveTo>
                <a:cubicBezTo>
                  <a:pt x="320" y="70"/>
                  <a:pt x="315" y="75"/>
                  <a:pt x="309" y="75"/>
                </a:cubicBezTo>
                <a:cubicBezTo>
                  <a:pt x="128" y="75"/>
                  <a:pt x="128" y="75"/>
                  <a:pt x="128" y="75"/>
                </a:cubicBezTo>
                <a:cubicBezTo>
                  <a:pt x="122" y="75"/>
                  <a:pt x="117" y="70"/>
                  <a:pt x="117" y="64"/>
                </a:cubicBezTo>
                <a:cubicBezTo>
                  <a:pt x="117" y="58"/>
                  <a:pt x="122" y="53"/>
                  <a:pt x="128" y="53"/>
                </a:cubicBezTo>
                <a:cubicBezTo>
                  <a:pt x="309" y="53"/>
                  <a:pt x="309" y="53"/>
                  <a:pt x="309" y="53"/>
                </a:cubicBezTo>
                <a:cubicBezTo>
                  <a:pt x="315" y="53"/>
                  <a:pt x="320" y="58"/>
                  <a:pt x="320" y="64"/>
                </a:cubicBezTo>
                <a:close/>
                <a:moveTo>
                  <a:pt x="64" y="139"/>
                </a:moveTo>
                <a:cubicBezTo>
                  <a:pt x="10" y="139"/>
                  <a:pt x="10" y="139"/>
                  <a:pt x="10" y="139"/>
                </a:cubicBezTo>
                <a:cubicBezTo>
                  <a:pt x="4" y="139"/>
                  <a:pt x="0" y="143"/>
                  <a:pt x="0" y="149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09"/>
                  <a:pt x="4" y="213"/>
                  <a:pt x="10" y="213"/>
                </a:cubicBezTo>
                <a:cubicBezTo>
                  <a:pt x="64" y="213"/>
                  <a:pt x="64" y="213"/>
                  <a:pt x="64" y="213"/>
                </a:cubicBezTo>
                <a:cubicBezTo>
                  <a:pt x="70" y="213"/>
                  <a:pt x="74" y="209"/>
                  <a:pt x="74" y="203"/>
                </a:cubicBezTo>
                <a:cubicBezTo>
                  <a:pt x="74" y="149"/>
                  <a:pt x="74" y="149"/>
                  <a:pt x="74" y="149"/>
                </a:cubicBezTo>
                <a:cubicBezTo>
                  <a:pt x="74" y="143"/>
                  <a:pt x="70" y="139"/>
                  <a:pt x="64" y="139"/>
                </a:cubicBezTo>
                <a:close/>
                <a:moveTo>
                  <a:pt x="53" y="192"/>
                </a:moveTo>
                <a:cubicBezTo>
                  <a:pt x="21" y="192"/>
                  <a:pt x="21" y="192"/>
                  <a:pt x="21" y="192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53" y="160"/>
                  <a:pt x="53" y="160"/>
                  <a:pt x="53" y="160"/>
                </a:cubicBezTo>
                <a:lnTo>
                  <a:pt x="53" y="192"/>
                </a:lnTo>
                <a:close/>
                <a:moveTo>
                  <a:pt x="320" y="149"/>
                </a:moveTo>
                <a:cubicBezTo>
                  <a:pt x="320" y="155"/>
                  <a:pt x="315" y="160"/>
                  <a:pt x="309" y="160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2" y="160"/>
                  <a:pt x="117" y="155"/>
                  <a:pt x="117" y="149"/>
                </a:cubicBezTo>
                <a:cubicBezTo>
                  <a:pt x="117" y="143"/>
                  <a:pt x="122" y="139"/>
                  <a:pt x="128" y="139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15" y="139"/>
                  <a:pt x="320" y="143"/>
                  <a:pt x="320" y="149"/>
                </a:cubicBezTo>
                <a:close/>
                <a:moveTo>
                  <a:pt x="320" y="203"/>
                </a:moveTo>
                <a:cubicBezTo>
                  <a:pt x="320" y="209"/>
                  <a:pt x="315" y="213"/>
                  <a:pt x="309" y="213"/>
                </a:cubicBezTo>
                <a:cubicBezTo>
                  <a:pt x="128" y="213"/>
                  <a:pt x="128" y="213"/>
                  <a:pt x="128" y="213"/>
                </a:cubicBezTo>
                <a:cubicBezTo>
                  <a:pt x="122" y="213"/>
                  <a:pt x="117" y="209"/>
                  <a:pt x="117" y="203"/>
                </a:cubicBezTo>
                <a:cubicBezTo>
                  <a:pt x="117" y="197"/>
                  <a:pt x="122" y="192"/>
                  <a:pt x="128" y="192"/>
                </a:cubicBezTo>
                <a:cubicBezTo>
                  <a:pt x="309" y="192"/>
                  <a:pt x="309" y="192"/>
                  <a:pt x="309" y="192"/>
                </a:cubicBezTo>
                <a:cubicBezTo>
                  <a:pt x="315" y="192"/>
                  <a:pt x="320" y="197"/>
                  <a:pt x="320" y="2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324180" y="4243678"/>
            <a:ext cx="918409" cy="8781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Timing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5" name="Google Shape;145;p2"/>
          <p:cNvGraphicFramePr/>
          <p:nvPr>
            <p:extLst>
              <p:ext uri="{D42A27DB-BD31-4B8C-83A1-F6EECF244321}">
                <p14:modId xmlns:p14="http://schemas.microsoft.com/office/powerpoint/2010/main" val="821343619"/>
              </p:ext>
            </p:extLst>
          </p:nvPr>
        </p:nvGraphicFramePr>
        <p:xfrm>
          <a:off x="1022396" y="5170843"/>
          <a:ext cx="10332700" cy="8781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8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1" u="none" strike="noStrike" cap="none" dirty="0">
                          <a:solidFill>
                            <a:srgbClr val="56678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Internal club’s documents or drive, timing, codes, approvals, etc.</a:t>
                      </a:r>
                      <a:endParaRPr sz="1100" b="0" i="1" u="none" strike="noStrike" cap="none" dirty="0">
                        <a:solidFill>
                          <a:srgbClr val="56678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74325" marR="274325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1" u="none" strike="noStrike" cap="none">
                          <a:solidFill>
                            <a:srgbClr val="56678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Finance Code Request Form </a:t>
                      </a:r>
                      <a:endParaRPr sz="1100" b="0" i="1" u="none" strike="noStrike" cap="none">
                        <a:solidFill>
                          <a:srgbClr val="56678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74325" marR="274325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1" u="none" strike="noStrike" cap="none">
                          <a:solidFill>
                            <a:srgbClr val="56678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Sponsorship Template Contract &amp; Info Form</a:t>
                      </a:r>
                      <a:endParaRPr sz="1100" b="0" i="1" u="none" strike="noStrike" cap="none">
                        <a:solidFill>
                          <a:srgbClr val="56678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74325" marR="274325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1" u="none" strike="noStrike" cap="none">
                          <a:solidFill>
                            <a:srgbClr val="56678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Supplier Payment Guidelines &amp; Info Form</a:t>
                      </a:r>
                      <a:endParaRPr sz="1100" b="0" i="1" u="none" strike="noStrike" cap="none">
                        <a:solidFill>
                          <a:srgbClr val="56678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74325" marR="274325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1" u="none" strike="noStrike" cap="none" dirty="0">
                          <a:solidFill>
                            <a:srgbClr val="56678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Reimbursement Request Form; Set-up directions</a:t>
                      </a:r>
                      <a:endParaRPr sz="1100" b="0" i="1" u="none" strike="noStrike" cap="none" dirty="0">
                        <a:solidFill>
                          <a:srgbClr val="56678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74325" marR="274325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6" name="Google Shape;146;p2"/>
          <p:cNvSpPr txBox="1"/>
          <p:nvPr/>
        </p:nvSpPr>
        <p:spPr>
          <a:xfrm>
            <a:off x="297976" y="5383852"/>
            <a:ext cx="970816" cy="4956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56678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Tools</a:t>
            </a:r>
            <a:endParaRPr sz="1400" b="0" i="1" u="none" strike="noStrike" cap="none">
              <a:solidFill>
                <a:srgbClr val="5667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7658497" y="4918191"/>
            <a:ext cx="3910637" cy="17053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153" name="Google Shape;153;p3"/>
          <p:cNvGrpSpPr/>
          <p:nvPr/>
        </p:nvGrpSpPr>
        <p:grpSpPr>
          <a:xfrm>
            <a:off x="11523627" y="151464"/>
            <a:ext cx="463899" cy="463899"/>
            <a:chOff x="1542871" y="2832253"/>
            <a:chExt cx="994410" cy="994410"/>
          </a:xfrm>
        </p:grpSpPr>
        <p:sp>
          <p:nvSpPr>
            <p:cNvPr id="154" name="Google Shape;154;p3"/>
            <p:cNvSpPr/>
            <p:nvPr/>
          </p:nvSpPr>
          <p:spPr>
            <a:xfrm>
              <a:off x="1542871" y="2832253"/>
              <a:ext cx="994410" cy="99441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015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874824" y="3098281"/>
              <a:ext cx="336005" cy="490585"/>
            </a:xfrm>
            <a:custGeom>
              <a:avLst/>
              <a:gdLst/>
              <a:ahLst/>
              <a:cxnLst/>
              <a:rect l="l" t="t" r="r" b="b"/>
              <a:pathLst>
                <a:path w="199" h="320" extrusionOk="0"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8" y="0"/>
                  </a:cubicBezTo>
                  <a:cubicBezTo>
                    <a:pt x="45" y="0"/>
                    <a:pt x="0" y="44"/>
                    <a:pt x="0" y="95"/>
                  </a:cubicBezTo>
                  <a:cubicBezTo>
                    <a:pt x="0" y="129"/>
                    <a:pt x="18" y="157"/>
                    <a:pt x="19" y="158"/>
                  </a:cubicBezTo>
                  <a:cubicBezTo>
                    <a:pt x="32" y="179"/>
                    <a:pt x="45" y="206"/>
                    <a:pt x="45" y="213"/>
                  </a:cubicBezTo>
                  <a:cubicBezTo>
                    <a:pt x="45" y="245"/>
                    <a:pt x="45" y="245"/>
                    <a:pt x="45" y="245"/>
                  </a:cubicBezTo>
                  <a:cubicBezTo>
                    <a:pt x="45" y="245"/>
                    <a:pt x="45" y="246"/>
                    <a:pt x="46" y="246"/>
                  </a:cubicBezTo>
                  <a:cubicBezTo>
                    <a:pt x="46" y="246"/>
                    <a:pt x="45" y="246"/>
                    <a:pt x="45" y="247"/>
                  </a:cubicBezTo>
                  <a:cubicBezTo>
                    <a:pt x="56" y="311"/>
                    <a:pt x="56" y="311"/>
                    <a:pt x="56" y="311"/>
                  </a:cubicBezTo>
                  <a:cubicBezTo>
                    <a:pt x="57" y="316"/>
                    <a:pt x="61" y="320"/>
                    <a:pt x="67" y="320"/>
                  </a:cubicBezTo>
                  <a:cubicBezTo>
                    <a:pt x="131" y="320"/>
                    <a:pt x="131" y="320"/>
                    <a:pt x="131" y="320"/>
                  </a:cubicBezTo>
                  <a:cubicBezTo>
                    <a:pt x="136" y="320"/>
                    <a:pt x="140" y="316"/>
                    <a:pt x="141" y="311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6"/>
                    <a:pt x="152" y="246"/>
                    <a:pt x="152" y="246"/>
                  </a:cubicBezTo>
                  <a:cubicBezTo>
                    <a:pt x="152" y="246"/>
                    <a:pt x="152" y="245"/>
                    <a:pt x="152" y="245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2" y="206"/>
                    <a:pt x="166" y="179"/>
                    <a:pt x="179" y="158"/>
                  </a:cubicBezTo>
                  <a:cubicBezTo>
                    <a:pt x="180" y="157"/>
                    <a:pt x="199" y="129"/>
                    <a:pt x="199" y="95"/>
                  </a:cubicBezTo>
                  <a:cubicBezTo>
                    <a:pt x="199" y="44"/>
                    <a:pt x="153" y="0"/>
                    <a:pt x="99" y="0"/>
                  </a:cubicBezTo>
                  <a:close/>
                  <a:moveTo>
                    <a:pt x="122" y="298"/>
                  </a:moveTo>
                  <a:cubicBezTo>
                    <a:pt x="76" y="298"/>
                    <a:pt x="76" y="298"/>
                    <a:pt x="76" y="298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129" y="256"/>
                    <a:pt x="129" y="256"/>
                    <a:pt x="129" y="256"/>
                  </a:cubicBezTo>
                  <a:lnTo>
                    <a:pt x="122" y="298"/>
                  </a:lnTo>
                  <a:close/>
                  <a:moveTo>
                    <a:pt x="161" y="147"/>
                  </a:moveTo>
                  <a:cubicBezTo>
                    <a:pt x="154" y="158"/>
                    <a:pt x="131" y="196"/>
                    <a:pt x="131" y="213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09" y="234"/>
                    <a:pt x="109" y="234"/>
                    <a:pt x="109" y="234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32" y="131"/>
                    <a:pt x="132" y="124"/>
                    <a:pt x="128" y="120"/>
                  </a:cubicBezTo>
                  <a:cubicBezTo>
                    <a:pt x="123" y="116"/>
                    <a:pt x="117" y="116"/>
                    <a:pt x="112" y="120"/>
                  </a:cubicBezTo>
                  <a:cubicBezTo>
                    <a:pt x="99" y="134"/>
                    <a:pt x="99" y="134"/>
                    <a:pt x="99" y="134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1" y="116"/>
                    <a:pt x="74" y="116"/>
                    <a:pt x="70" y="120"/>
                  </a:cubicBezTo>
                  <a:cubicBezTo>
                    <a:pt x="66" y="124"/>
                    <a:pt x="66" y="131"/>
                    <a:pt x="70" y="135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234"/>
                    <a:pt x="88" y="234"/>
                    <a:pt x="88" y="234"/>
                  </a:cubicBezTo>
                  <a:cubicBezTo>
                    <a:pt x="67" y="234"/>
                    <a:pt x="67" y="234"/>
                    <a:pt x="67" y="234"/>
                  </a:cubicBezTo>
                  <a:cubicBezTo>
                    <a:pt x="67" y="213"/>
                    <a:pt x="67" y="213"/>
                    <a:pt x="67" y="213"/>
                  </a:cubicBezTo>
                  <a:cubicBezTo>
                    <a:pt x="67" y="196"/>
                    <a:pt x="44" y="158"/>
                    <a:pt x="37" y="146"/>
                  </a:cubicBezTo>
                  <a:cubicBezTo>
                    <a:pt x="37" y="146"/>
                    <a:pt x="21" y="123"/>
                    <a:pt x="21" y="95"/>
                  </a:cubicBezTo>
                  <a:cubicBezTo>
                    <a:pt x="21" y="55"/>
                    <a:pt x="57" y="21"/>
                    <a:pt x="99" y="21"/>
                  </a:cubicBezTo>
                  <a:cubicBezTo>
                    <a:pt x="141" y="21"/>
                    <a:pt x="177" y="55"/>
                    <a:pt x="177" y="95"/>
                  </a:cubicBezTo>
                  <a:cubicBezTo>
                    <a:pt x="177" y="122"/>
                    <a:pt x="161" y="146"/>
                    <a:pt x="161" y="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6" name="Google Shape;156;p3"/>
          <p:cNvCxnSpPr/>
          <p:nvPr/>
        </p:nvCxnSpPr>
        <p:spPr>
          <a:xfrm rot="10800000">
            <a:off x="467845" y="1425182"/>
            <a:ext cx="6541556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57" name="Google Shape;157;p3"/>
          <p:cNvSpPr/>
          <p:nvPr/>
        </p:nvSpPr>
        <p:spPr>
          <a:xfrm>
            <a:off x="1100642" y="1280601"/>
            <a:ext cx="5275962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Event Owner’s Action Items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7683346" y="1280601"/>
            <a:ext cx="3885803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Why it’s Important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7683346" y="2358237"/>
            <a:ext cx="3885803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Tips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7683345" y="4597600"/>
            <a:ext cx="3885803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Suggested tool for Club </a:t>
            </a:r>
            <a:endParaRPr sz="1200" b="0" i="0" u="none" strike="noStrike" cap="none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161" name="Google Shape;161;p3"/>
          <p:cNvCxnSpPr/>
          <p:nvPr/>
        </p:nvCxnSpPr>
        <p:spPr>
          <a:xfrm>
            <a:off x="7262263" y="1280601"/>
            <a:ext cx="0" cy="5023392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graphicFrame>
        <p:nvGraphicFramePr>
          <p:cNvPr id="162" name="Google Shape;162;p3"/>
          <p:cNvGraphicFramePr/>
          <p:nvPr>
            <p:extLst>
              <p:ext uri="{D42A27DB-BD31-4B8C-83A1-F6EECF244321}">
                <p14:modId xmlns:p14="http://schemas.microsoft.com/office/powerpoint/2010/main" val="1595960386"/>
              </p:ext>
            </p:extLst>
          </p:nvPr>
        </p:nvGraphicFramePr>
        <p:xfrm>
          <a:off x="559415" y="1928606"/>
          <a:ext cx="6358425" cy="253365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7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#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Action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Owner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Timing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0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Gain approval for event from Presidents</a:t>
                      </a: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; copy Treasurer for background information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Event team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At least 3 weeks before event (earlier the better)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Document event in your internal </a:t>
                      </a:r>
                      <a:r>
                        <a:rPr lang="en-US" sz="1200" b="1" u="none" strike="noStrike" cap="none" dirty="0" err="1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GoogleDoc</a:t>
                      </a:r>
                      <a:r>
                        <a:rPr lang="en-US" sz="1200" b="1" u="none" strike="noStrike" cap="none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</a:t>
                      </a:r>
                      <a:r>
                        <a:rPr lang="en-US" sz="1200" u="none" strike="noStrike" cap="none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listing estimated revenue, costs, date, and anticipated sponsorship monies</a:t>
                      </a:r>
                      <a:endParaRPr sz="1200" u="none" strike="noStrike" cap="none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Event team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At least 3 weeks before event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Notify Treasurer </a:t>
                      </a: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of line item addition via email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Event team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Upon posting to </a:t>
                      </a:r>
                      <a:r>
                        <a:rPr lang="en-US" sz="1200" u="none" strike="noStrike" cap="none" dirty="0" err="1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GoogleDoc</a:t>
                      </a:r>
                      <a:endParaRPr sz="1200" u="none" strike="noStrike" cap="none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3" name="Google Shape;163;p3"/>
          <p:cNvSpPr/>
          <p:nvPr/>
        </p:nvSpPr>
        <p:spPr>
          <a:xfrm>
            <a:off x="7683345" y="2678828"/>
            <a:ext cx="3885793" cy="90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Setup a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GoogleDoc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where you manage a </a:t>
            </a:r>
            <a:r>
              <a:rPr lang="en-US" sz="1200" i="1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list of your events </a:t>
            </a:r>
            <a:r>
              <a:rPr lang="en-US" sz="1200" i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 events / </a:t>
            </a:r>
            <a:r>
              <a:rPr lang="en-US" sz="1200" i="1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finance codes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Set a plan for your team </a:t>
            </a:r>
            <a:r>
              <a:rPr lang="en-US" sz="1200" b="1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per term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increase visibility and proactivity. Outline the events you hope to host for the term and gain approval early.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 events </a:t>
            </a:r>
            <a:r>
              <a:rPr lang="en-US" sz="1200" b="1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before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they’re finalized – it’s okay to change details later! </a:t>
            </a:r>
            <a:r>
              <a:rPr lang="en-US" sz="1200" b="1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Most important part is getting the possible event on the radar</a:t>
            </a:r>
            <a:endParaRPr sz="1200" b="0" i="1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Outline expected costs so reimbursement is approved later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7683345" y="1605721"/>
            <a:ext cx="3885793" cy="90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Documenting these events will help Treasury team stay ahead of deadlines and better support your team.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1952" y="5041334"/>
            <a:ext cx="1662505" cy="1356818"/>
          </a:xfrm>
          <a:prstGeom prst="rect">
            <a:avLst/>
          </a:prstGeom>
          <a:noFill/>
          <a:ln w="9525" cap="flat" cmpd="sng">
            <a:solidFill>
              <a:srgbClr val="B1BAC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6" name="Google Shape;166;p3"/>
          <p:cNvSpPr/>
          <p:nvPr/>
        </p:nvSpPr>
        <p:spPr>
          <a:xfrm>
            <a:off x="9889771" y="5041334"/>
            <a:ext cx="2097755" cy="90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1" u="sng" strike="noStrike" cap="none" dirty="0">
                <a:solidFill>
                  <a:srgbClr val="C80F2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Internal Event Management </a:t>
            </a:r>
            <a:r>
              <a:rPr lang="en-US" sz="1200" b="1" i="1" u="sng" strike="noStrike" cap="none" dirty="0" err="1">
                <a:solidFill>
                  <a:srgbClr val="C80F2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GoogleDoc</a:t>
            </a:r>
            <a:endParaRPr sz="1200" b="1" i="0" u="none" strike="noStrike" cap="none" dirty="0">
              <a:solidFill>
                <a:srgbClr val="C80F2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(insert link before sharing)</a:t>
            </a:r>
            <a:endParaRPr sz="12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Fill in each column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 rot="8850426">
            <a:off x="9912112" y="6211435"/>
            <a:ext cx="345441" cy="128869"/>
          </a:xfrm>
          <a:custGeom>
            <a:avLst/>
            <a:gdLst/>
            <a:ahLst/>
            <a:cxnLst/>
            <a:rect l="l" t="t" r="r" b="b"/>
            <a:pathLst>
              <a:path w="216" h="80" extrusionOk="0">
                <a:moveTo>
                  <a:pt x="212" y="22"/>
                </a:moveTo>
                <a:cubicBezTo>
                  <a:pt x="210" y="21"/>
                  <a:pt x="207" y="23"/>
                  <a:pt x="206" y="25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76" y="25"/>
                  <a:pt x="139" y="0"/>
                  <a:pt x="99" y="0"/>
                </a:cubicBezTo>
                <a:cubicBezTo>
                  <a:pt x="54" y="0"/>
                  <a:pt x="14" y="30"/>
                  <a:pt x="1" y="73"/>
                </a:cubicBezTo>
                <a:cubicBezTo>
                  <a:pt x="0" y="76"/>
                  <a:pt x="2" y="78"/>
                  <a:pt x="4" y="79"/>
                </a:cubicBezTo>
                <a:cubicBezTo>
                  <a:pt x="7" y="80"/>
                  <a:pt x="10" y="78"/>
                  <a:pt x="10" y="76"/>
                </a:cubicBezTo>
                <a:cubicBezTo>
                  <a:pt x="22" y="37"/>
                  <a:pt x="58" y="9"/>
                  <a:pt x="99" y="9"/>
                </a:cubicBezTo>
                <a:cubicBezTo>
                  <a:pt x="136" y="9"/>
                  <a:pt x="169" y="32"/>
                  <a:pt x="183" y="66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4" y="50"/>
                  <a:pt x="141" y="52"/>
                  <a:pt x="140" y="54"/>
                </a:cubicBezTo>
                <a:cubicBezTo>
                  <a:pt x="139" y="57"/>
                  <a:pt x="140" y="59"/>
                  <a:pt x="143" y="60"/>
                </a:cubicBezTo>
                <a:cubicBezTo>
                  <a:pt x="189" y="78"/>
                  <a:pt x="189" y="78"/>
                  <a:pt x="189" y="78"/>
                </a:cubicBezTo>
                <a:cubicBezTo>
                  <a:pt x="189" y="79"/>
                  <a:pt x="190" y="79"/>
                  <a:pt x="192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3" y="79"/>
                  <a:pt x="193" y="79"/>
                  <a:pt x="194" y="79"/>
                </a:cubicBezTo>
                <a:cubicBezTo>
                  <a:pt x="195" y="78"/>
                  <a:pt x="196" y="77"/>
                  <a:pt x="197" y="76"/>
                </a:cubicBezTo>
                <a:cubicBezTo>
                  <a:pt x="215" y="29"/>
                  <a:pt x="215" y="29"/>
                  <a:pt x="215" y="29"/>
                </a:cubicBezTo>
                <a:cubicBezTo>
                  <a:pt x="216" y="26"/>
                  <a:pt x="215" y="23"/>
                  <a:pt x="212" y="22"/>
                </a:cubicBezTo>
                <a:close/>
              </a:path>
            </a:pathLst>
          </a:custGeom>
          <a:solidFill>
            <a:srgbClr val="231F2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3183070" y="243262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DEVELOP EVENT IDEA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/>
          <p:nvPr/>
        </p:nvSpPr>
        <p:spPr>
          <a:xfrm>
            <a:off x="7658497" y="4918191"/>
            <a:ext cx="3910637" cy="17053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cxnSp>
        <p:nvCxnSpPr>
          <p:cNvPr id="176" name="Google Shape;176;p4"/>
          <p:cNvCxnSpPr/>
          <p:nvPr/>
        </p:nvCxnSpPr>
        <p:spPr>
          <a:xfrm rot="10800000">
            <a:off x="467845" y="1425182"/>
            <a:ext cx="6541556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77" name="Google Shape;177;p4"/>
          <p:cNvSpPr/>
          <p:nvPr/>
        </p:nvSpPr>
        <p:spPr>
          <a:xfrm>
            <a:off x="1100642" y="1280601"/>
            <a:ext cx="5275962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Event Owner’s Action Items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7683346" y="1280601"/>
            <a:ext cx="3885803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Why it’s Important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7683331" y="3842659"/>
            <a:ext cx="3885803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Tips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7683330" y="5015101"/>
            <a:ext cx="3885803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Tool 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181" name="Google Shape;181;p4"/>
          <p:cNvCxnSpPr/>
          <p:nvPr/>
        </p:nvCxnSpPr>
        <p:spPr>
          <a:xfrm>
            <a:off x="7262263" y="1280601"/>
            <a:ext cx="0" cy="5023392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graphicFrame>
        <p:nvGraphicFramePr>
          <p:cNvPr id="182" name="Google Shape;182;p4"/>
          <p:cNvGraphicFramePr/>
          <p:nvPr>
            <p:extLst>
              <p:ext uri="{D42A27DB-BD31-4B8C-83A1-F6EECF244321}">
                <p14:modId xmlns:p14="http://schemas.microsoft.com/office/powerpoint/2010/main" val="1684432905"/>
              </p:ext>
            </p:extLst>
          </p:nvPr>
        </p:nvGraphicFramePr>
        <p:xfrm>
          <a:off x="559415" y="1928606"/>
          <a:ext cx="6358425" cy="399210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7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#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Action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Owner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Timing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Fill in Finance Code Request Form </a:t>
                      </a: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with event’s details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Event team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At least 2 weeks before event (earlier the better)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Email form to Treasury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Event team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At least 2 weeks before event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Apply for Finance Code from SA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Treasury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Approval takes one week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Notify event team </a:t>
                      </a:r>
                      <a:r>
                        <a:rPr lang="en-US" sz="1200" u="none" strike="noStrike" cap="none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of approval and </a:t>
                      </a:r>
                      <a:r>
                        <a:rPr lang="en-US" sz="1200" b="1" u="none" strike="noStrike" cap="none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add finance code to </a:t>
                      </a:r>
                      <a:r>
                        <a:rPr lang="en-US" sz="1200" b="1" u="none" strike="noStrike" cap="none" dirty="0" err="1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GoogleDoc</a:t>
                      </a:r>
                      <a:r>
                        <a:rPr lang="en-US" sz="1200" b="1" u="none" strike="noStrike" cap="none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, </a:t>
                      </a:r>
                      <a:r>
                        <a:rPr lang="en-US" sz="1200" b="0" u="none" strike="noStrike" cap="none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if there is one</a:t>
                      </a:r>
                      <a:endParaRPr sz="1200" b="1" u="none" strike="noStrike" cap="none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Treasury</a:t>
                      </a:r>
                      <a:endParaRPr sz="1200" b="0" u="none" strike="noStrike" cap="none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Upon approval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Apply Finance Code to CampusGroup event page and catering requests </a:t>
                      </a: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(etc.)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Event team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Upon notification</a:t>
                      </a:r>
                      <a:endParaRPr sz="1200" u="none" strike="noStrike" cap="none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3" name="Google Shape;183;p4"/>
          <p:cNvSpPr/>
          <p:nvPr/>
        </p:nvSpPr>
        <p:spPr>
          <a:xfrm>
            <a:off x="7683330" y="4209421"/>
            <a:ext cx="3885793" cy="90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Finance codes, once approved, can be referenced at anytime on the club Event Management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GoogleDoc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7683345" y="1605721"/>
            <a:ext cx="3885793" cy="90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finance code is unique to each event hosted by a club – internal and external). </a:t>
            </a:r>
            <a:r>
              <a:rPr lang="en-US" sz="1200" b="1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It is used to tag money, both incoming and outgoing, to </a:t>
            </a:r>
            <a:r>
              <a:rPr lang="en-US" sz="1200" b="1" i="1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club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For example, it’s used by: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1" u="none" strike="noStrike" cap="none" dirty="0" err="1">
                <a:solidFill>
                  <a:srgbClr val="C80F2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CampusGroups</a:t>
            </a:r>
            <a:r>
              <a:rPr lang="en-US" sz="1200" b="0" i="1" u="none" strike="noStrike" cap="none" dirty="0">
                <a:solidFill>
                  <a:srgbClr val="C80F2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make sure the ticket sales come back to the club and track RSVP numbers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Teams to request </a:t>
            </a:r>
            <a:r>
              <a:rPr lang="en-US" sz="1200" b="0" i="1" u="none" strike="noStrike" cap="none" dirty="0">
                <a:solidFill>
                  <a:srgbClr val="C80F2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internal catering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1" u="none" strike="noStrike" cap="none" dirty="0">
                <a:solidFill>
                  <a:srgbClr val="C80F2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Sponsorship forms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– without a finance code, the money just goes to the SA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Individuals requesting </a:t>
            </a:r>
            <a:r>
              <a:rPr lang="en-US" sz="1200" b="0" i="1" u="none" strike="noStrike" cap="none" dirty="0">
                <a:solidFill>
                  <a:srgbClr val="C80F2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reimbursement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9889771" y="5430255"/>
            <a:ext cx="1679363" cy="778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1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Finance Code Request Form </a:t>
            </a:r>
            <a:r>
              <a:rPr lang="en-US" sz="1100" b="0" i="1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(email)</a:t>
            </a:r>
            <a:endParaRPr sz="1200" b="0" i="0" u="none" strike="noStrike" cap="none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Double click for form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/>
          <p:nvPr/>
        </p:nvSpPr>
        <p:spPr>
          <a:xfrm rot="-10306955">
            <a:off x="9811415" y="6325165"/>
            <a:ext cx="345441" cy="128869"/>
          </a:xfrm>
          <a:custGeom>
            <a:avLst/>
            <a:gdLst/>
            <a:ahLst/>
            <a:cxnLst/>
            <a:rect l="l" t="t" r="r" b="b"/>
            <a:pathLst>
              <a:path w="216" h="80" extrusionOk="0">
                <a:moveTo>
                  <a:pt x="212" y="22"/>
                </a:moveTo>
                <a:cubicBezTo>
                  <a:pt x="210" y="21"/>
                  <a:pt x="207" y="23"/>
                  <a:pt x="206" y="25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76" y="25"/>
                  <a:pt x="139" y="0"/>
                  <a:pt x="99" y="0"/>
                </a:cubicBezTo>
                <a:cubicBezTo>
                  <a:pt x="54" y="0"/>
                  <a:pt x="14" y="30"/>
                  <a:pt x="1" y="73"/>
                </a:cubicBezTo>
                <a:cubicBezTo>
                  <a:pt x="0" y="76"/>
                  <a:pt x="2" y="78"/>
                  <a:pt x="4" y="79"/>
                </a:cubicBezTo>
                <a:cubicBezTo>
                  <a:pt x="7" y="80"/>
                  <a:pt x="10" y="78"/>
                  <a:pt x="10" y="76"/>
                </a:cubicBezTo>
                <a:cubicBezTo>
                  <a:pt x="22" y="37"/>
                  <a:pt x="58" y="9"/>
                  <a:pt x="99" y="9"/>
                </a:cubicBezTo>
                <a:cubicBezTo>
                  <a:pt x="136" y="9"/>
                  <a:pt x="169" y="32"/>
                  <a:pt x="183" y="66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4" y="50"/>
                  <a:pt x="141" y="52"/>
                  <a:pt x="140" y="54"/>
                </a:cubicBezTo>
                <a:cubicBezTo>
                  <a:pt x="139" y="57"/>
                  <a:pt x="140" y="59"/>
                  <a:pt x="143" y="60"/>
                </a:cubicBezTo>
                <a:cubicBezTo>
                  <a:pt x="189" y="78"/>
                  <a:pt x="189" y="78"/>
                  <a:pt x="189" y="78"/>
                </a:cubicBezTo>
                <a:cubicBezTo>
                  <a:pt x="189" y="79"/>
                  <a:pt x="190" y="79"/>
                  <a:pt x="192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3" y="79"/>
                  <a:pt x="193" y="79"/>
                  <a:pt x="194" y="79"/>
                </a:cubicBezTo>
                <a:cubicBezTo>
                  <a:pt x="195" y="78"/>
                  <a:pt x="196" y="77"/>
                  <a:pt x="197" y="76"/>
                </a:cubicBezTo>
                <a:cubicBezTo>
                  <a:pt x="215" y="29"/>
                  <a:pt x="215" y="29"/>
                  <a:pt x="215" y="29"/>
                </a:cubicBezTo>
                <a:cubicBezTo>
                  <a:pt x="216" y="26"/>
                  <a:pt x="215" y="23"/>
                  <a:pt x="212" y="22"/>
                </a:cubicBezTo>
                <a:close/>
              </a:path>
            </a:pathLst>
          </a:custGeom>
          <a:solidFill>
            <a:srgbClr val="231F2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3183070" y="243262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REQUEST FINANCE CODE</a:t>
            </a:r>
            <a:endParaRPr sz="2000" b="1" i="0" u="none" strike="noStrike" cap="none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7862659" y="5433567"/>
            <a:ext cx="1799460" cy="918730"/>
          </a:xfrm>
          <a:prstGeom prst="rect">
            <a:avLst/>
          </a:prstGeom>
          <a:noFill/>
          <a:ln w="9525" cap="flat" cmpd="sng">
            <a:solidFill>
              <a:srgbClr val="3944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4"/>
          <p:cNvGrpSpPr/>
          <p:nvPr/>
        </p:nvGrpSpPr>
        <p:grpSpPr>
          <a:xfrm>
            <a:off x="11523627" y="151464"/>
            <a:ext cx="463899" cy="463899"/>
            <a:chOff x="11523627" y="151464"/>
            <a:chExt cx="463899" cy="463899"/>
          </a:xfrm>
        </p:grpSpPr>
        <p:sp>
          <p:nvSpPr>
            <p:cNvPr id="192" name="Google Shape;192;p4"/>
            <p:cNvSpPr/>
            <p:nvPr/>
          </p:nvSpPr>
          <p:spPr>
            <a:xfrm>
              <a:off x="11523627" y="151464"/>
              <a:ext cx="463899" cy="463899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0015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1626596" y="313330"/>
              <a:ext cx="278228" cy="122133"/>
            </a:xfrm>
            <a:custGeom>
              <a:avLst/>
              <a:gdLst/>
              <a:ahLst/>
              <a:cxnLst/>
              <a:rect l="l" t="t" r="r" b="b"/>
              <a:pathLst>
                <a:path w="320" h="128" extrusionOk="0">
                  <a:moveTo>
                    <a:pt x="309" y="53"/>
                  </a:moveTo>
                  <a:cubicBezTo>
                    <a:pt x="127" y="53"/>
                    <a:pt x="127" y="53"/>
                    <a:pt x="127" y="53"/>
                  </a:cubicBezTo>
                  <a:cubicBezTo>
                    <a:pt x="122" y="23"/>
                    <a:pt x="95" y="0"/>
                    <a:pt x="64" y="0"/>
                  </a:cubicBez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4" y="128"/>
                  </a:cubicBezTo>
                  <a:cubicBezTo>
                    <a:pt x="95" y="128"/>
                    <a:pt x="122" y="105"/>
                    <a:pt x="127" y="74"/>
                  </a:cubicBezTo>
                  <a:cubicBezTo>
                    <a:pt x="256" y="74"/>
                    <a:pt x="256" y="74"/>
                    <a:pt x="256" y="74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56" y="102"/>
                    <a:pt x="260" y="106"/>
                    <a:pt x="266" y="106"/>
                  </a:cubicBezTo>
                  <a:cubicBezTo>
                    <a:pt x="272" y="106"/>
                    <a:pt x="277" y="102"/>
                    <a:pt x="277" y="96"/>
                  </a:cubicBezTo>
                  <a:cubicBezTo>
                    <a:pt x="277" y="74"/>
                    <a:pt x="277" y="74"/>
                    <a:pt x="277" y="74"/>
                  </a:cubicBezTo>
                  <a:cubicBezTo>
                    <a:pt x="298" y="74"/>
                    <a:pt x="298" y="74"/>
                    <a:pt x="298" y="74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98" y="123"/>
                    <a:pt x="303" y="128"/>
                    <a:pt x="309" y="128"/>
                  </a:cubicBezTo>
                  <a:cubicBezTo>
                    <a:pt x="315" y="128"/>
                    <a:pt x="320" y="123"/>
                    <a:pt x="320" y="117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58"/>
                    <a:pt x="315" y="53"/>
                    <a:pt x="309" y="53"/>
                  </a:cubicBezTo>
                  <a:close/>
                  <a:moveTo>
                    <a:pt x="64" y="106"/>
                  </a:moveTo>
                  <a:cubicBezTo>
                    <a:pt x="40" y="106"/>
                    <a:pt x="21" y="87"/>
                    <a:pt x="21" y="64"/>
                  </a:cubicBezTo>
                  <a:cubicBezTo>
                    <a:pt x="21" y="40"/>
                    <a:pt x="40" y="21"/>
                    <a:pt x="64" y="21"/>
                  </a:cubicBezTo>
                  <a:cubicBezTo>
                    <a:pt x="87" y="21"/>
                    <a:pt x="106" y="40"/>
                    <a:pt x="106" y="64"/>
                  </a:cubicBezTo>
                  <a:cubicBezTo>
                    <a:pt x="106" y="87"/>
                    <a:pt x="87" y="106"/>
                    <a:pt x="64" y="1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80FE0AE-3476-41B1-A245-8523EC159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2613"/>
              </p:ext>
            </p:extLst>
          </p:nvPr>
        </p:nvGraphicFramePr>
        <p:xfrm>
          <a:off x="8031239" y="5577400"/>
          <a:ext cx="1462300" cy="631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Packager Shell Object" showAsIcon="1" r:id="rId4" imgW="1167480" imgH="472680" progId="Package">
                  <p:embed/>
                </p:oleObj>
              </mc:Choice>
              <mc:Fallback>
                <p:oleObj name="Packager Shell Object" showAsIcon="1" r:id="rId4" imgW="1167480" imgH="472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31239" y="5577400"/>
                        <a:ext cx="1462300" cy="631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"/>
          <p:cNvSpPr/>
          <p:nvPr/>
        </p:nvSpPr>
        <p:spPr>
          <a:xfrm>
            <a:off x="7443163" y="3880905"/>
            <a:ext cx="3910637" cy="23062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"/>
          <p:cNvSpPr txBox="1">
            <a:spLocks noGrp="1"/>
          </p:cNvSpPr>
          <p:nvPr>
            <p:ph type="sldNum" idx="12"/>
          </p:nvPr>
        </p:nvSpPr>
        <p:spPr>
          <a:xfrm>
            <a:off x="10885800" y="6014832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01" name="Google Shape;201;p5"/>
          <p:cNvSpPr/>
          <p:nvPr/>
        </p:nvSpPr>
        <p:spPr>
          <a:xfrm>
            <a:off x="11523627" y="151464"/>
            <a:ext cx="463899" cy="46389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£</a:t>
            </a:r>
            <a:endParaRPr sz="1600" b="0" i="0" u="none" strike="noStrike" cap="none" baseline="30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02" name="Google Shape;202;p5"/>
          <p:cNvCxnSpPr/>
          <p:nvPr/>
        </p:nvCxnSpPr>
        <p:spPr>
          <a:xfrm rot="10800000">
            <a:off x="467845" y="1136021"/>
            <a:ext cx="6541556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3" name="Google Shape;203;p5"/>
          <p:cNvSpPr/>
          <p:nvPr/>
        </p:nvSpPr>
        <p:spPr>
          <a:xfrm>
            <a:off x="1100642" y="991440"/>
            <a:ext cx="5275962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Event Owner’s Action Items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7683346" y="991440"/>
            <a:ext cx="3885803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Why it’s Important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7683346" y="2109574"/>
            <a:ext cx="3885900" cy="289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Tips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7683345" y="4525550"/>
            <a:ext cx="3885900" cy="289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Tools 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207" name="Google Shape;207;p5"/>
          <p:cNvCxnSpPr/>
          <p:nvPr/>
        </p:nvCxnSpPr>
        <p:spPr>
          <a:xfrm>
            <a:off x="7262263" y="991440"/>
            <a:ext cx="0" cy="5368291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graphicFrame>
        <p:nvGraphicFramePr>
          <p:cNvPr id="208" name="Google Shape;208;p5"/>
          <p:cNvGraphicFramePr/>
          <p:nvPr>
            <p:extLst>
              <p:ext uri="{D42A27DB-BD31-4B8C-83A1-F6EECF244321}">
                <p14:modId xmlns:p14="http://schemas.microsoft.com/office/powerpoint/2010/main" val="3639917385"/>
              </p:ext>
            </p:extLst>
          </p:nvPr>
        </p:nvGraphicFramePr>
        <p:xfrm>
          <a:off x="559016" y="1639445"/>
          <a:ext cx="6358425" cy="4186425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7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#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Action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Owner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Timing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Draft contract</a:t>
                      </a: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and send to Sponsor for review and edit requests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1E6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Sponsor team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More than 3 weeks before event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Send contract to </a:t>
                      </a:r>
                      <a:r>
                        <a:rPr lang="en-US" sz="1200" b="1" u="sng" strike="noStrike" cap="none">
                          <a:solidFill>
                            <a:schemeClr val="hlink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  <a:hlinkClick r:id="rId4"/>
                        </a:rPr>
                        <a:t>SA Sponsorship </a:t>
                      </a:r>
                      <a:r>
                        <a:rPr lang="en-US" sz="12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team for signature</a:t>
                      </a: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; copy Treasury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1E6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Sponsor team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1E6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More than 3 weeks before event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SA reviews</a:t>
                      </a: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, approves, signs, and </a:t>
                      </a:r>
                      <a:r>
                        <a:rPr lang="en-US" sz="12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sends back contract</a:t>
                      </a:r>
                      <a:endParaRPr sz="1200" b="1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SA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1E6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More than 3 weeks before event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Send approved contract back to </a:t>
                      </a:r>
                      <a:r>
                        <a:rPr lang="en-US" sz="12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sponsor for final signature</a:t>
                      </a: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; copy Treasury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1E6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Sponsor team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1E6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More than 3 weeks before event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Send </a:t>
                      </a:r>
                      <a:r>
                        <a:rPr lang="en-US" sz="12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Sponsor Information via email form to Treasury</a:t>
                      </a:r>
                      <a:endParaRPr sz="1200" b="1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1E6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Sponsor team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 weeks before event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Treasury raises invoice to sponsor </a:t>
                      </a: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using contract + info from team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Treasury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 weeks before event</a:t>
                      </a:r>
                      <a:endParaRPr sz="1200" u="none" strike="noStrike" cap="none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9" name="Google Shape;209;p5"/>
          <p:cNvSpPr/>
          <p:nvPr/>
        </p:nvSpPr>
        <p:spPr>
          <a:xfrm>
            <a:off x="7683345" y="2423935"/>
            <a:ext cx="3885900" cy="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Update bullets under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section 9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of the contract based on what you’ve promised the sponsor – these will likely change for each contract and are </a:t>
            </a:r>
            <a:r>
              <a:rPr lang="en-US" sz="1200" b="1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very important!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Sponsor will pay </a:t>
            </a:r>
            <a:r>
              <a:rPr lang="en-US" sz="1200" b="1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20% VAT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on top of their contribution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SA Sponsorship Team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is Ed Boyanoski and Veer Jhamtani</a:t>
            </a:r>
          </a:p>
          <a:p>
            <a:pPr marL="628650" lvl="1" indent="-171450"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eboyanoski.mba2021@london.edu</a:t>
            </a:r>
            <a:endParaRPr lang="en-US" sz="1200" b="0" i="1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628650" lvl="1" indent="-171450">
              <a:buClr>
                <a:srgbClr val="000000"/>
              </a:buClr>
              <a:buSzPts val="1200"/>
              <a:buFont typeface="Arial"/>
              <a:buChar char="•"/>
            </a:pPr>
            <a:r>
              <a:rPr lang="nl-NL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6"/>
              </a:rPr>
              <a:t>vjhamtani.mba2022@london.edu</a:t>
            </a:r>
            <a:endParaRPr sz="1200" b="0" i="1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 Light"/>
              <a:buChar char="•"/>
            </a:pPr>
            <a:r>
              <a:rPr lang="en-US" sz="1200" b="1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Contracts should only address a single event,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 case of sponsoring multiple events you should draft multiple contracts</a:t>
            </a:r>
            <a:endParaRPr sz="1200" b="0" i="1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"/>
          <p:cNvSpPr/>
          <p:nvPr/>
        </p:nvSpPr>
        <p:spPr>
          <a:xfrm>
            <a:off x="7683345" y="1316560"/>
            <a:ext cx="3885793" cy="90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Approval process takes three weeks given the number of parties involved. Treasury should be informed and looped in early to make sure we get the funds in time!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"/>
          <p:cNvSpPr txBox="1"/>
          <p:nvPr/>
        </p:nvSpPr>
        <p:spPr>
          <a:xfrm>
            <a:off x="3183070" y="243262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ENGAGE WITH SPONSORS</a:t>
            </a:r>
            <a:endParaRPr sz="2000" b="1" i="0" u="none" strike="noStrike" cap="none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9643549" y="5732901"/>
            <a:ext cx="20319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3. </a:t>
            </a:r>
            <a:r>
              <a:rPr lang="en-US" sz="1200" b="1" i="1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Sponsor information</a:t>
            </a:r>
            <a:endParaRPr sz="1200" b="0" i="0" u="none" strike="noStrike" cap="none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4" name="Google Shape;214;p5"/>
          <p:cNvSpPr/>
          <p:nvPr/>
        </p:nvSpPr>
        <p:spPr>
          <a:xfrm>
            <a:off x="9783744" y="5085398"/>
            <a:ext cx="1799400" cy="625414"/>
          </a:xfrm>
          <a:prstGeom prst="rect">
            <a:avLst/>
          </a:prstGeom>
          <a:noFill/>
          <a:ln w="9525" cap="flat" cmpd="sng">
            <a:solidFill>
              <a:srgbClr val="3944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"/>
          <p:cNvSpPr/>
          <p:nvPr/>
        </p:nvSpPr>
        <p:spPr>
          <a:xfrm>
            <a:off x="7683345" y="5085398"/>
            <a:ext cx="1799400" cy="625414"/>
          </a:xfrm>
          <a:prstGeom prst="rect">
            <a:avLst/>
          </a:prstGeom>
          <a:noFill/>
          <a:ln w="9525" cap="flat" cmpd="sng">
            <a:solidFill>
              <a:srgbClr val="3944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"/>
          <p:cNvSpPr/>
          <p:nvPr/>
        </p:nvSpPr>
        <p:spPr>
          <a:xfrm>
            <a:off x="7770526" y="5732901"/>
            <a:ext cx="18474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 </a:t>
            </a:r>
            <a:r>
              <a:rPr lang="en-US" sz="1200" b="1" i="1" u="none" strike="noStrike" cap="none" dirty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Sponsor template 2020</a:t>
            </a:r>
            <a:endParaRPr sz="1200" b="0" i="0" u="none" strike="noStrike" cap="none" dirty="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7658497" y="5906348"/>
            <a:ext cx="240322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Double click each icon for form</a:t>
            </a: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7680870" y="4814741"/>
            <a:ext cx="3879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1. </a:t>
            </a:r>
            <a:r>
              <a:rPr lang="en-US" sz="1200" b="1" i="1" u="sng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7"/>
              </a:rPr>
              <a:t>SA’s Sponsorship Guide</a:t>
            </a:r>
            <a:r>
              <a:rPr lang="en-US" sz="1200" b="1" i="1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0" i="1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(link) for more details</a:t>
            </a:r>
            <a:endParaRPr sz="1200" b="0" i="0" u="none" strike="noStrike" cap="none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9994F1C-39F8-4056-BCD3-ED1A4B8D1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70901"/>
              </p:ext>
            </p:extLst>
          </p:nvPr>
        </p:nvGraphicFramePr>
        <p:xfrm>
          <a:off x="10024773" y="5163172"/>
          <a:ext cx="12604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Packager Shell Object" showAsIcon="1" r:id="rId8" imgW="1260000" imgH="472680" progId="Package">
                  <p:embed/>
                </p:oleObj>
              </mc:Choice>
              <mc:Fallback>
                <p:oleObj name="Packager Shell Object" showAsIcon="1" r:id="rId8" imgW="1260000" imgH="472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024773" y="5163172"/>
                        <a:ext cx="126047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D4D6E4E-6AD2-46D1-89DA-18AA1325A0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2511"/>
              </p:ext>
            </p:extLst>
          </p:nvPr>
        </p:nvGraphicFramePr>
        <p:xfrm>
          <a:off x="8115683" y="5091860"/>
          <a:ext cx="9144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Document" showAsIcon="1" r:id="rId10" imgW="914400" imgH="774720" progId="Word.Document.12">
                  <p:embed/>
                </p:oleObj>
              </mc:Choice>
              <mc:Fallback>
                <p:oleObj name="Document" showAsIcon="1" r:id="rId10" imgW="914400" imgH="774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15683" y="5091860"/>
                        <a:ext cx="9144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/>
          <p:nvPr/>
        </p:nvSpPr>
        <p:spPr>
          <a:xfrm>
            <a:off x="7658497" y="4918191"/>
            <a:ext cx="3910637" cy="17053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28" name="Google Shape;228;p6"/>
          <p:cNvSpPr/>
          <p:nvPr/>
        </p:nvSpPr>
        <p:spPr>
          <a:xfrm>
            <a:off x="11523627" y="151464"/>
            <a:ext cx="463899" cy="46389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p6"/>
          <p:cNvCxnSpPr/>
          <p:nvPr/>
        </p:nvCxnSpPr>
        <p:spPr>
          <a:xfrm rot="10800000">
            <a:off x="467845" y="1425182"/>
            <a:ext cx="6541556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30" name="Google Shape;230;p6"/>
          <p:cNvSpPr/>
          <p:nvPr/>
        </p:nvSpPr>
        <p:spPr>
          <a:xfrm>
            <a:off x="1100642" y="1280601"/>
            <a:ext cx="5275962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Event Owner’s Action Items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7683346" y="1280601"/>
            <a:ext cx="3885803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Why it’s Important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7683346" y="2741007"/>
            <a:ext cx="3885803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Tips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7683345" y="4572200"/>
            <a:ext cx="3885803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Tool 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234" name="Google Shape;234;p6"/>
          <p:cNvCxnSpPr/>
          <p:nvPr/>
        </p:nvCxnSpPr>
        <p:spPr>
          <a:xfrm>
            <a:off x="7262263" y="1280601"/>
            <a:ext cx="0" cy="5023392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graphicFrame>
        <p:nvGraphicFramePr>
          <p:cNvPr id="235" name="Google Shape;235;p6"/>
          <p:cNvGraphicFramePr/>
          <p:nvPr>
            <p:extLst>
              <p:ext uri="{D42A27DB-BD31-4B8C-83A1-F6EECF244321}">
                <p14:modId xmlns:p14="http://schemas.microsoft.com/office/powerpoint/2010/main" val="721522617"/>
              </p:ext>
            </p:extLst>
          </p:nvPr>
        </p:nvGraphicFramePr>
        <p:xfrm>
          <a:off x="559415" y="1928606"/>
          <a:ext cx="6358425" cy="4095065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7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#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Action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Owner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Timing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Obtain an invoice from supplier</a:t>
                      </a:r>
                      <a:r>
                        <a:rPr lang="en-US" sz="1200" b="0" u="none" strike="noStrike" cap="none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addressed to: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London Business School Student Association, attn.: </a:t>
                      </a:r>
                      <a:r>
                        <a:rPr lang="en-US" sz="12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[CLUB]</a:t>
                      </a:r>
                      <a:endParaRPr sz="1400" u="none" strike="noStrike" cap="none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Sussex Place</a:t>
                      </a:r>
                      <a:b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NW1 4SA</a:t>
                      </a:r>
                      <a:b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London, UK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Event team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At least 3 weeks before event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Send </a:t>
                      </a:r>
                      <a:r>
                        <a:rPr lang="en-US" sz="12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Treasury supplier information </a:t>
                      </a: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and attach invoice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Event team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At least 3 weeks before event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Treasury submits invoice to SA Finance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Treasury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At least 3 weeks before event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SA Finance approves and sends to LBS Finance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SA Finance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 week later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LBS Finance approves and send funds to the supplier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LBS Finance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 week later</a:t>
                      </a:r>
                      <a:endParaRPr sz="1200" u="none" strike="noStrike" cap="none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6" name="Google Shape;236;p6"/>
          <p:cNvSpPr/>
          <p:nvPr/>
        </p:nvSpPr>
        <p:spPr>
          <a:xfrm>
            <a:off x="7683345" y="3107769"/>
            <a:ext cx="3885793" cy="90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1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SA Finance and LBS Finance conduct their activities in </a:t>
            </a:r>
            <a:r>
              <a:rPr lang="en-US" sz="1200" b="1" i="1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batches on Fridays</a:t>
            </a:r>
            <a:r>
              <a:rPr lang="en-US" sz="1200" b="0" i="1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so it takes </a:t>
            </a:r>
            <a:r>
              <a:rPr lang="en-US" sz="1200" b="1" i="1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two weeks to get through their queue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1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 have limited visibility into process once invoice is submitted to SA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7683345" y="1605721"/>
            <a:ext cx="3885793" cy="90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Paying a supplier takes time but typically is </a:t>
            </a:r>
            <a:r>
              <a:rPr lang="en-US" sz="1200" b="1" i="1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critical </a:t>
            </a:r>
            <a:r>
              <a:rPr lang="en-US" sz="1200" b="0" i="1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an event’s success (e.g., venue, food, drinks, trek hotel!!). Get these in early!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9889772" y="5041334"/>
            <a:ext cx="1705528" cy="90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1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Supplier information </a:t>
            </a:r>
            <a:r>
              <a:rPr lang="en-US" sz="1100" b="0" i="1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(email)</a:t>
            </a:r>
            <a:endParaRPr sz="1200" b="0" i="0" u="none" strike="noStrike" cap="none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Double click for 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6"/>
          <p:cNvSpPr/>
          <p:nvPr/>
        </p:nvSpPr>
        <p:spPr>
          <a:xfrm rot="8850426">
            <a:off x="9912112" y="5919335"/>
            <a:ext cx="345441" cy="128869"/>
          </a:xfrm>
          <a:custGeom>
            <a:avLst/>
            <a:gdLst/>
            <a:ahLst/>
            <a:cxnLst/>
            <a:rect l="l" t="t" r="r" b="b"/>
            <a:pathLst>
              <a:path w="216" h="80" extrusionOk="0">
                <a:moveTo>
                  <a:pt x="212" y="22"/>
                </a:moveTo>
                <a:cubicBezTo>
                  <a:pt x="210" y="21"/>
                  <a:pt x="207" y="23"/>
                  <a:pt x="206" y="25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76" y="25"/>
                  <a:pt x="139" y="0"/>
                  <a:pt x="99" y="0"/>
                </a:cubicBezTo>
                <a:cubicBezTo>
                  <a:pt x="54" y="0"/>
                  <a:pt x="14" y="30"/>
                  <a:pt x="1" y="73"/>
                </a:cubicBezTo>
                <a:cubicBezTo>
                  <a:pt x="0" y="76"/>
                  <a:pt x="2" y="78"/>
                  <a:pt x="4" y="79"/>
                </a:cubicBezTo>
                <a:cubicBezTo>
                  <a:pt x="7" y="80"/>
                  <a:pt x="10" y="78"/>
                  <a:pt x="10" y="76"/>
                </a:cubicBezTo>
                <a:cubicBezTo>
                  <a:pt x="22" y="37"/>
                  <a:pt x="58" y="9"/>
                  <a:pt x="99" y="9"/>
                </a:cubicBezTo>
                <a:cubicBezTo>
                  <a:pt x="136" y="9"/>
                  <a:pt x="169" y="32"/>
                  <a:pt x="183" y="66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4" y="50"/>
                  <a:pt x="141" y="52"/>
                  <a:pt x="140" y="54"/>
                </a:cubicBezTo>
                <a:cubicBezTo>
                  <a:pt x="139" y="57"/>
                  <a:pt x="140" y="59"/>
                  <a:pt x="143" y="60"/>
                </a:cubicBezTo>
                <a:cubicBezTo>
                  <a:pt x="189" y="78"/>
                  <a:pt x="189" y="78"/>
                  <a:pt x="189" y="78"/>
                </a:cubicBezTo>
                <a:cubicBezTo>
                  <a:pt x="189" y="79"/>
                  <a:pt x="190" y="79"/>
                  <a:pt x="192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3" y="79"/>
                  <a:pt x="193" y="79"/>
                  <a:pt x="194" y="79"/>
                </a:cubicBezTo>
                <a:cubicBezTo>
                  <a:pt x="195" y="78"/>
                  <a:pt x="196" y="77"/>
                  <a:pt x="197" y="76"/>
                </a:cubicBezTo>
                <a:cubicBezTo>
                  <a:pt x="215" y="29"/>
                  <a:pt x="215" y="29"/>
                  <a:pt x="215" y="29"/>
                </a:cubicBezTo>
                <a:cubicBezTo>
                  <a:pt x="216" y="26"/>
                  <a:pt x="215" y="23"/>
                  <a:pt x="212" y="22"/>
                </a:cubicBezTo>
                <a:close/>
              </a:path>
            </a:pathLst>
          </a:custGeom>
          <a:solidFill>
            <a:srgbClr val="231F2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3183070" y="243262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PAY SUPPLIERS</a:t>
            </a:r>
            <a:endParaRPr sz="2000" b="1" i="0" u="none" strike="noStrike" cap="none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7826781" y="4999654"/>
            <a:ext cx="1799460" cy="937197"/>
          </a:xfrm>
          <a:prstGeom prst="rect">
            <a:avLst/>
          </a:prstGeom>
          <a:noFill/>
          <a:ln w="9525" cap="flat" cmpd="sng">
            <a:solidFill>
              <a:srgbClr val="3944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11629023" y="271621"/>
            <a:ext cx="253105" cy="223584"/>
          </a:xfrm>
          <a:custGeom>
            <a:avLst/>
            <a:gdLst/>
            <a:ahLst/>
            <a:cxnLst/>
            <a:rect l="l" t="t" r="r" b="b"/>
            <a:pathLst>
              <a:path w="320" h="310" extrusionOk="0">
                <a:moveTo>
                  <a:pt x="254" y="161"/>
                </a:moveTo>
                <a:cubicBezTo>
                  <a:pt x="251" y="159"/>
                  <a:pt x="247" y="158"/>
                  <a:pt x="244" y="160"/>
                </a:cubicBezTo>
                <a:cubicBezTo>
                  <a:pt x="198" y="179"/>
                  <a:pt x="198" y="179"/>
                  <a:pt x="198" y="179"/>
                </a:cubicBezTo>
                <a:cubicBezTo>
                  <a:pt x="194" y="181"/>
                  <a:pt x="192" y="185"/>
                  <a:pt x="192" y="189"/>
                </a:cubicBezTo>
                <a:cubicBezTo>
                  <a:pt x="192" y="235"/>
                  <a:pt x="192" y="235"/>
                  <a:pt x="192" y="235"/>
                </a:cubicBezTo>
                <a:cubicBezTo>
                  <a:pt x="192" y="239"/>
                  <a:pt x="193" y="242"/>
                  <a:pt x="196" y="244"/>
                </a:cubicBezTo>
                <a:cubicBezTo>
                  <a:pt x="198" y="245"/>
                  <a:pt x="200" y="246"/>
                  <a:pt x="202" y="246"/>
                </a:cubicBezTo>
                <a:cubicBezTo>
                  <a:pt x="204" y="246"/>
                  <a:pt x="205" y="245"/>
                  <a:pt x="207" y="245"/>
                </a:cubicBezTo>
                <a:cubicBezTo>
                  <a:pt x="252" y="225"/>
                  <a:pt x="252" y="225"/>
                  <a:pt x="252" y="225"/>
                </a:cubicBezTo>
                <a:cubicBezTo>
                  <a:pt x="256" y="223"/>
                  <a:pt x="259" y="220"/>
                  <a:pt x="259" y="215"/>
                </a:cubicBezTo>
                <a:cubicBezTo>
                  <a:pt x="259" y="169"/>
                  <a:pt x="259" y="169"/>
                  <a:pt x="259" y="169"/>
                </a:cubicBezTo>
                <a:cubicBezTo>
                  <a:pt x="259" y="166"/>
                  <a:pt x="257" y="163"/>
                  <a:pt x="254" y="161"/>
                </a:cubicBezTo>
                <a:close/>
                <a:moveTo>
                  <a:pt x="238" y="208"/>
                </a:moveTo>
                <a:cubicBezTo>
                  <a:pt x="213" y="219"/>
                  <a:pt x="213" y="219"/>
                  <a:pt x="213" y="219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38" y="186"/>
                  <a:pt x="238" y="186"/>
                  <a:pt x="238" y="186"/>
                </a:cubicBezTo>
                <a:lnTo>
                  <a:pt x="238" y="208"/>
                </a:lnTo>
                <a:close/>
                <a:moveTo>
                  <a:pt x="313" y="65"/>
                </a:moveTo>
                <a:cubicBezTo>
                  <a:pt x="164" y="1"/>
                  <a:pt x="164" y="1"/>
                  <a:pt x="164" y="1"/>
                </a:cubicBezTo>
                <a:cubicBezTo>
                  <a:pt x="161" y="0"/>
                  <a:pt x="158" y="0"/>
                  <a:pt x="155" y="1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2" y="67"/>
                  <a:pt x="0" y="71"/>
                  <a:pt x="0" y="75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8"/>
                  <a:pt x="2" y="232"/>
                  <a:pt x="6" y="234"/>
                </a:cubicBezTo>
                <a:cubicBezTo>
                  <a:pt x="155" y="309"/>
                  <a:pt x="155" y="309"/>
                  <a:pt x="155" y="309"/>
                </a:cubicBezTo>
                <a:cubicBezTo>
                  <a:pt x="156" y="309"/>
                  <a:pt x="158" y="310"/>
                  <a:pt x="160" y="310"/>
                </a:cubicBezTo>
                <a:cubicBezTo>
                  <a:pt x="160" y="310"/>
                  <a:pt x="160" y="310"/>
                  <a:pt x="160" y="310"/>
                </a:cubicBezTo>
                <a:cubicBezTo>
                  <a:pt x="160" y="310"/>
                  <a:pt x="160" y="310"/>
                  <a:pt x="160" y="310"/>
                </a:cubicBezTo>
                <a:cubicBezTo>
                  <a:pt x="160" y="310"/>
                  <a:pt x="160" y="310"/>
                  <a:pt x="160" y="310"/>
                </a:cubicBezTo>
                <a:cubicBezTo>
                  <a:pt x="161" y="310"/>
                  <a:pt x="162" y="309"/>
                  <a:pt x="163" y="309"/>
                </a:cubicBezTo>
                <a:cubicBezTo>
                  <a:pt x="164" y="309"/>
                  <a:pt x="164" y="309"/>
                  <a:pt x="164" y="309"/>
                </a:cubicBezTo>
                <a:cubicBezTo>
                  <a:pt x="313" y="245"/>
                  <a:pt x="313" y="245"/>
                  <a:pt x="313" y="245"/>
                </a:cubicBezTo>
                <a:cubicBezTo>
                  <a:pt x="317" y="243"/>
                  <a:pt x="320" y="239"/>
                  <a:pt x="320" y="2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320" y="71"/>
                  <a:pt x="317" y="67"/>
                  <a:pt x="313" y="65"/>
                </a:cubicBezTo>
                <a:close/>
                <a:moveTo>
                  <a:pt x="160" y="127"/>
                </a:moveTo>
                <a:cubicBezTo>
                  <a:pt x="112" y="107"/>
                  <a:pt x="112" y="107"/>
                  <a:pt x="112" y="107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82" y="75"/>
                  <a:pt x="282" y="75"/>
                  <a:pt x="282" y="75"/>
                </a:cubicBezTo>
                <a:lnTo>
                  <a:pt x="160" y="127"/>
                </a:lnTo>
                <a:close/>
                <a:moveTo>
                  <a:pt x="160" y="23"/>
                </a:moveTo>
                <a:cubicBezTo>
                  <a:pt x="207" y="43"/>
                  <a:pt x="207" y="43"/>
                  <a:pt x="207" y="43"/>
                </a:cubicBezTo>
                <a:cubicBezTo>
                  <a:pt x="85" y="95"/>
                  <a:pt x="85" y="95"/>
                  <a:pt x="85" y="95"/>
                </a:cubicBezTo>
                <a:cubicBezTo>
                  <a:pt x="37" y="75"/>
                  <a:pt x="37" y="75"/>
                  <a:pt x="37" y="75"/>
                </a:cubicBezTo>
                <a:lnTo>
                  <a:pt x="160" y="23"/>
                </a:lnTo>
                <a:close/>
                <a:moveTo>
                  <a:pt x="21" y="218"/>
                </a:moveTo>
                <a:cubicBezTo>
                  <a:pt x="21" y="91"/>
                  <a:pt x="21" y="91"/>
                  <a:pt x="21" y="91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9" y="282"/>
                  <a:pt x="149" y="282"/>
                  <a:pt x="149" y="282"/>
                </a:cubicBezTo>
                <a:lnTo>
                  <a:pt x="21" y="218"/>
                </a:lnTo>
                <a:close/>
                <a:moveTo>
                  <a:pt x="170" y="283"/>
                </a:moveTo>
                <a:cubicBezTo>
                  <a:pt x="170" y="146"/>
                  <a:pt x="170" y="146"/>
                  <a:pt x="170" y="146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117"/>
                  <a:pt x="298" y="228"/>
                  <a:pt x="298" y="228"/>
                </a:cubicBezTo>
                <a:lnTo>
                  <a:pt x="170" y="2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3D88F4F-8B2A-410E-8D82-0E79704AF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262699"/>
              </p:ext>
            </p:extLst>
          </p:nvPr>
        </p:nvGraphicFramePr>
        <p:xfrm>
          <a:off x="7880397" y="5133976"/>
          <a:ext cx="1692228" cy="66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Packager Shell Object" showAsIcon="1" r:id="rId4" imgW="1335600" imgH="472680" progId="Package">
                  <p:embed/>
                </p:oleObj>
              </mc:Choice>
              <mc:Fallback>
                <p:oleObj name="Packager Shell Object" showAsIcon="1" r:id="rId4" imgW="1335600" imgH="472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80397" y="5133976"/>
                        <a:ext cx="1692228" cy="669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"/>
          <p:cNvSpPr/>
          <p:nvPr/>
        </p:nvSpPr>
        <p:spPr>
          <a:xfrm>
            <a:off x="7683345" y="4922688"/>
            <a:ext cx="3910637" cy="17053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7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51" name="Google Shape;251;p7"/>
          <p:cNvSpPr/>
          <p:nvPr/>
        </p:nvSpPr>
        <p:spPr>
          <a:xfrm>
            <a:off x="11523627" y="151464"/>
            <a:ext cx="463899" cy="46389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7"/>
          <p:cNvCxnSpPr/>
          <p:nvPr/>
        </p:nvCxnSpPr>
        <p:spPr>
          <a:xfrm rot="10800000">
            <a:off x="467845" y="1233337"/>
            <a:ext cx="6541556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53" name="Google Shape;253;p7"/>
          <p:cNvSpPr/>
          <p:nvPr/>
        </p:nvSpPr>
        <p:spPr>
          <a:xfrm>
            <a:off x="1100642" y="1088756"/>
            <a:ext cx="5275962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Event Owner’s Action Items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7683346" y="1088756"/>
            <a:ext cx="3885803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Why it’s Important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7683346" y="2257062"/>
            <a:ext cx="3885803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Tips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7683345" y="4380355"/>
            <a:ext cx="3885803" cy="2891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15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Tool </a:t>
            </a:r>
            <a:endParaRPr sz="1200" b="0" i="0" u="none" strike="noStrike" cap="non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257" name="Google Shape;257;p7"/>
          <p:cNvCxnSpPr/>
          <p:nvPr/>
        </p:nvCxnSpPr>
        <p:spPr>
          <a:xfrm>
            <a:off x="7262263" y="1088756"/>
            <a:ext cx="0" cy="5023392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graphicFrame>
        <p:nvGraphicFramePr>
          <p:cNvPr id="258" name="Google Shape;258;p7"/>
          <p:cNvGraphicFramePr/>
          <p:nvPr>
            <p:extLst>
              <p:ext uri="{D42A27DB-BD31-4B8C-83A1-F6EECF244321}">
                <p14:modId xmlns:p14="http://schemas.microsoft.com/office/powerpoint/2010/main" val="2734072452"/>
              </p:ext>
            </p:extLst>
          </p:nvPr>
        </p:nvGraphicFramePr>
        <p:xfrm>
          <a:off x="559415" y="1736761"/>
          <a:ext cx="6358425" cy="400133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7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#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Action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Owner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Timing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2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1" u="none" strike="noStrike" cap="none">
                          <a:solidFill>
                            <a:srgbClr val="C80F2E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Applies to club expenses that were paid on personal card. This should be reserved for things that cannot be paid for in advance through a supplier or pre-payment from the club directly </a:t>
                      </a:r>
                      <a:endParaRPr sz="1200" b="0" i="1" u="none" strike="noStrike" cap="none">
                        <a:solidFill>
                          <a:srgbClr val="C80F2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0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Save your receipts! Keep track of your spending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Event team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As you go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0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Register yourself in the Reimbursement System </a:t>
                      </a:r>
                      <a:r>
                        <a:rPr lang="en-US" sz="1200" b="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as you begin spending. It takes two weeks to be approved by LBS Finance</a:t>
                      </a:r>
                      <a:endParaRPr sz="1200" b="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Event team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At least 2 weeks before submitting reimbursement request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Submit Reimbursement Request to Treasury team. Rename attachments so we know which receipts correspond to charges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Event team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Within 2 weeks of event (you can submit expenses as you go, too)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E5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Treasury submits reimbursement info to SA Finance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Treasury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Within 3 business days of receipt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SA Finance approves, LBA Finance sends reimbursement funds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SA, LBS Finance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1-2 weeks later</a:t>
                      </a:r>
                      <a:endParaRPr sz="1200" u="none" strike="noStrike" cap="non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9" name="Google Shape;259;p7"/>
          <p:cNvSpPr/>
          <p:nvPr/>
        </p:nvSpPr>
        <p:spPr>
          <a:xfrm>
            <a:off x="7683345" y="2623824"/>
            <a:ext cx="3885793" cy="90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1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PLAN AHEAD! Use the club’s funds for prepayment by requesting a supplier payment 3 weeks before the event (see SUPPLIER slide)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1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Request reimbursement </a:t>
            </a:r>
            <a:r>
              <a:rPr lang="en-US" sz="1200" b="1" i="1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within two weeks of the conclusion of an event </a:t>
            </a:r>
            <a:r>
              <a:rPr lang="en-US" sz="1200" b="0" i="1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ensure repayment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7683345" y="1413876"/>
            <a:ext cx="3885793" cy="90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Club is responsible for funds spent and students are reimbursed.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9889772" y="5216631"/>
            <a:ext cx="1705528" cy="90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 </a:t>
            </a:r>
            <a:r>
              <a:rPr lang="en-US" sz="1200" b="1" i="1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Reimbursement Request Form </a:t>
            </a:r>
            <a:r>
              <a:rPr lang="en-US" sz="1100" b="0" i="1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(email)</a:t>
            </a:r>
            <a:endParaRPr sz="1200" b="1" i="0" u="none" strike="noStrike" cap="none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Double click for 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7"/>
          <p:cNvSpPr/>
          <p:nvPr/>
        </p:nvSpPr>
        <p:spPr>
          <a:xfrm rot="10570928">
            <a:off x="9848612" y="6145432"/>
            <a:ext cx="345441" cy="128869"/>
          </a:xfrm>
          <a:custGeom>
            <a:avLst/>
            <a:gdLst/>
            <a:ahLst/>
            <a:cxnLst/>
            <a:rect l="l" t="t" r="r" b="b"/>
            <a:pathLst>
              <a:path w="216" h="80" extrusionOk="0">
                <a:moveTo>
                  <a:pt x="212" y="22"/>
                </a:moveTo>
                <a:cubicBezTo>
                  <a:pt x="210" y="21"/>
                  <a:pt x="207" y="23"/>
                  <a:pt x="206" y="25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76" y="25"/>
                  <a:pt x="139" y="0"/>
                  <a:pt x="99" y="0"/>
                </a:cubicBezTo>
                <a:cubicBezTo>
                  <a:pt x="54" y="0"/>
                  <a:pt x="14" y="30"/>
                  <a:pt x="1" y="73"/>
                </a:cubicBezTo>
                <a:cubicBezTo>
                  <a:pt x="0" y="76"/>
                  <a:pt x="2" y="78"/>
                  <a:pt x="4" y="79"/>
                </a:cubicBezTo>
                <a:cubicBezTo>
                  <a:pt x="7" y="80"/>
                  <a:pt x="10" y="78"/>
                  <a:pt x="10" y="76"/>
                </a:cubicBezTo>
                <a:cubicBezTo>
                  <a:pt x="22" y="37"/>
                  <a:pt x="58" y="9"/>
                  <a:pt x="99" y="9"/>
                </a:cubicBezTo>
                <a:cubicBezTo>
                  <a:pt x="136" y="9"/>
                  <a:pt x="169" y="32"/>
                  <a:pt x="183" y="66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4" y="50"/>
                  <a:pt x="141" y="52"/>
                  <a:pt x="140" y="54"/>
                </a:cubicBezTo>
                <a:cubicBezTo>
                  <a:pt x="139" y="57"/>
                  <a:pt x="140" y="59"/>
                  <a:pt x="143" y="60"/>
                </a:cubicBezTo>
                <a:cubicBezTo>
                  <a:pt x="189" y="78"/>
                  <a:pt x="189" y="78"/>
                  <a:pt x="189" y="78"/>
                </a:cubicBezTo>
                <a:cubicBezTo>
                  <a:pt x="189" y="79"/>
                  <a:pt x="190" y="79"/>
                  <a:pt x="192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3" y="79"/>
                  <a:pt x="193" y="79"/>
                  <a:pt x="194" y="79"/>
                </a:cubicBezTo>
                <a:cubicBezTo>
                  <a:pt x="195" y="78"/>
                  <a:pt x="196" y="77"/>
                  <a:pt x="197" y="76"/>
                </a:cubicBezTo>
                <a:cubicBezTo>
                  <a:pt x="215" y="29"/>
                  <a:pt x="215" y="29"/>
                  <a:pt x="215" y="29"/>
                </a:cubicBezTo>
                <a:cubicBezTo>
                  <a:pt x="216" y="26"/>
                  <a:pt x="215" y="23"/>
                  <a:pt x="212" y="22"/>
                </a:cubicBezTo>
                <a:close/>
              </a:path>
            </a:pathLst>
          </a:custGeom>
          <a:solidFill>
            <a:srgbClr val="231F2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"/>
          <p:cNvSpPr txBox="1"/>
          <p:nvPr/>
        </p:nvSpPr>
        <p:spPr>
          <a:xfrm>
            <a:off x="3183070" y="243262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REQUEST REIMBURSEMENT</a:t>
            </a:r>
            <a:endParaRPr sz="2000" b="1" i="0" u="none" strike="noStrike" cap="none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7680708" y="5174950"/>
            <a:ext cx="2092388" cy="937197"/>
          </a:xfrm>
          <a:prstGeom prst="rect">
            <a:avLst/>
          </a:prstGeom>
          <a:noFill/>
          <a:ln w="9525" cap="flat" cmpd="sng">
            <a:solidFill>
              <a:srgbClr val="3944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7682026" y="4742175"/>
            <a:ext cx="3885791" cy="90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1. </a:t>
            </a:r>
            <a:r>
              <a:rPr lang="en-US" sz="1200" b="1" i="1" u="sng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Reimbursement system registration </a:t>
            </a:r>
            <a:r>
              <a:rPr lang="en-US" sz="1200" b="0" i="1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(link)</a:t>
            </a:r>
            <a:endParaRPr sz="105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11621443" y="306760"/>
            <a:ext cx="253555" cy="153307"/>
          </a:xfrm>
          <a:custGeom>
            <a:avLst/>
            <a:gdLst/>
            <a:ahLst/>
            <a:cxnLst/>
            <a:rect l="l" t="t" r="r" b="b"/>
            <a:pathLst>
              <a:path w="320" h="213" extrusionOk="0">
                <a:moveTo>
                  <a:pt x="64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70"/>
                  <a:pt x="4" y="75"/>
                  <a:pt x="10" y="75"/>
                </a:cubicBezTo>
                <a:cubicBezTo>
                  <a:pt x="64" y="75"/>
                  <a:pt x="64" y="75"/>
                  <a:pt x="64" y="75"/>
                </a:cubicBezTo>
                <a:cubicBezTo>
                  <a:pt x="70" y="75"/>
                  <a:pt x="74" y="70"/>
                  <a:pt x="74" y="64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5"/>
                  <a:pt x="70" y="0"/>
                  <a:pt x="64" y="0"/>
                </a:cubicBezTo>
                <a:close/>
                <a:moveTo>
                  <a:pt x="53" y="53"/>
                </a:moveTo>
                <a:cubicBezTo>
                  <a:pt x="21" y="53"/>
                  <a:pt x="21" y="53"/>
                  <a:pt x="21" y="53"/>
                </a:cubicBezTo>
                <a:cubicBezTo>
                  <a:pt x="21" y="21"/>
                  <a:pt x="21" y="21"/>
                  <a:pt x="21" y="21"/>
                </a:cubicBezTo>
                <a:cubicBezTo>
                  <a:pt x="53" y="21"/>
                  <a:pt x="53" y="21"/>
                  <a:pt x="53" y="21"/>
                </a:cubicBezTo>
                <a:lnTo>
                  <a:pt x="53" y="53"/>
                </a:lnTo>
                <a:close/>
                <a:moveTo>
                  <a:pt x="117" y="11"/>
                </a:moveTo>
                <a:cubicBezTo>
                  <a:pt x="117" y="5"/>
                  <a:pt x="122" y="0"/>
                  <a:pt x="128" y="0"/>
                </a:cubicBezTo>
                <a:cubicBezTo>
                  <a:pt x="309" y="0"/>
                  <a:pt x="309" y="0"/>
                  <a:pt x="309" y="0"/>
                </a:cubicBezTo>
                <a:cubicBezTo>
                  <a:pt x="315" y="0"/>
                  <a:pt x="320" y="5"/>
                  <a:pt x="320" y="11"/>
                </a:cubicBezTo>
                <a:cubicBezTo>
                  <a:pt x="320" y="17"/>
                  <a:pt x="315" y="21"/>
                  <a:pt x="309" y="21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2" y="21"/>
                  <a:pt x="117" y="17"/>
                  <a:pt x="117" y="11"/>
                </a:cubicBezTo>
                <a:close/>
                <a:moveTo>
                  <a:pt x="320" y="64"/>
                </a:moveTo>
                <a:cubicBezTo>
                  <a:pt x="320" y="70"/>
                  <a:pt x="315" y="75"/>
                  <a:pt x="309" y="75"/>
                </a:cubicBezTo>
                <a:cubicBezTo>
                  <a:pt x="128" y="75"/>
                  <a:pt x="128" y="75"/>
                  <a:pt x="128" y="75"/>
                </a:cubicBezTo>
                <a:cubicBezTo>
                  <a:pt x="122" y="75"/>
                  <a:pt x="117" y="70"/>
                  <a:pt x="117" y="64"/>
                </a:cubicBezTo>
                <a:cubicBezTo>
                  <a:pt x="117" y="58"/>
                  <a:pt x="122" y="53"/>
                  <a:pt x="128" y="53"/>
                </a:cubicBezTo>
                <a:cubicBezTo>
                  <a:pt x="309" y="53"/>
                  <a:pt x="309" y="53"/>
                  <a:pt x="309" y="53"/>
                </a:cubicBezTo>
                <a:cubicBezTo>
                  <a:pt x="315" y="53"/>
                  <a:pt x="320" y="58"/>
                  <a:pt x="320" y="64"/>
                </a:cubicBezTo>
                <a:close/>
                <a:moveTo>
                  <a:pt x="64" y="139"/>
                </a:moveTo>
                <a:cubicBezTo>
                  <a:pt x="10" y="139"/>
                  <a:pt x="10" y="139"/>
                  <a:pt x="10" y="139"/>
                </a:cubicBezTo>
                <a:cubicBezTo>
                  <a:pt x="4" y="139"/>
                  <a:pt x="0" y="143"/>
                  <a:pt x="0" y="149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09"/>
                  <a:pt x="4" y="213"/>
                  <a:pt x="10" y="213"/>
                </a:cubicBezTo>
                <a:cubicBezTo>
                  <a:pt x="64" y="213"/>
                  <a:pt x="64" y="213"/>
                  <a:pt x="64" y="213"/>
                </a:cubicBezTo>
                <a:cubicBezTo>
                  <a:pt x="70" y="213"/>
                  <a:pt x="74" y="209"/>
                  <a:pt x="74" y="203"/>
                </a:cubicBezTo>
                <a:cubicBezTo>
                  <a:pt x="74" y="149"/>
                  <a:pt x="74" y="149"/>
                  <a:pt x="74" y="149"/>
                </a:cubicBezTo>
                <a:cubicBezTo>
                  <a:pt x="74" y="143"/>
                  <a:pt x="70" y="139"/>
                  <a:pt x="64" y="139"/>
                </a:cubicBezTo>
                <a:close/>
                <a:moveTo>
                  <a:pt x="53" y="192"/>
                </a:moveTo>
                <a:cubicBezTo>
                  <a:pt x="21" y="192"/>
                  <a:pt x="21" y="192"/>
                  <a:pt x="21" y="192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53" y="160"/>
                  <a:pt x="53" y="160"/>
                  <a:pt x="53" y="160"/>
                </a:cubicBezTo>
                <a:lnTo>
                  <a:pt x="53" y="192"/>
                </a:lnTo>
                <a:close/>
                <a:moveTo>
                  <a:pt x="320" y="149"/>
                </a:moveTo>
                <a:cubicBezTo>
                  <a:pt x="320" y="155"/>
                  <a:pt x="315" y="160"/>
                  <a:pt x="309" y="160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2" y="160"/>
                  <a:pt x="117" y="155"/>
                  <a:pt x="117" y="149"/>
                </a:cubicBezTo>
                <a:cubicBezTo>
                  <a:pt x="117" y="143"/>
                  <a:pt x="122" y="139"/>
                  <a:pt x="128" y="139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15" y="139"/>
                  <a:pt x="320" y="143"/>
                  <a:pt x="320" y="149"/>
                </a:cubicBezTo>
                <a:close/>
                <a:moveTo>
                  <a:pt x="320" y="203"/>
                </a:moveTo>
                <a:cubicBezTo>
                  <a:pt x="320" y="209"/>
                  <a:pt x="315" y="213"/>
                  <a:pt x="309" y="213"/>
                </a:cubicBezTo>
                <a:cubicBezTo>
                  <a:pt x="128" y="213"/>
                  <a:pt x="128" y="213"/>
                  <a:pt x="128" y="213"/>
                </a:cubicBezTo>
                <a:cubicBezTo>
                  <a:pt x="122" y="213"/>
                  <a:pt x="117" y="209"/>
                  <a:pt x="117" y="203"/>
                </a:cubicBezTo>
                <a:cubicBezTo>
                  <a:pt x="117" y="197"/>
                  <a:pt x="122" y="192"/>
                  <a:pt x="128" y="192"/>
                </a:cubicBezTo>
                <a:cubicBezTo>
                  <a:pt x="309" y="192"/>
                  <a:pt x="309" y="192"/>
                  <a:pt x="309" y="192"/>
                </a:cubicBezTo>
                <a:cubicBezTo>
                  <a:pt x="315" y="192"/>
                  <a:pt x="320" y="197"/>
                  <a:pt x="320" y="2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C7A42D8-B369-4713-B4CE-093FE8F02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144991"/>
              </p:ext>
            </p:extLst>
          </p:nvPr>
        </p:nvGraphicFramePr>
        <p:xfrm>
          <a:off x="7832725" y="5324476"/>
          <a:ext cx="1787526" cy="63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Packager Shell Object" showAsIcon="1" r:id="rId5" imgW="1393560" imgH="472680" progId="Package">
                  <p:embed/>
                </p:oleObj>
              </mc:Choice>
              <mc:Fallback>
                <p:oleObj name="Packager Shell Object" showAsIcon="1" r:id="rId5" imgW="1393560" imgH="472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32725" y="5324476"/>
                        <a:ext cx="1787526" cy="633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05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3.68559000000000036579E+00&quot;&gt;&lt;m_msothmcolidx val=&quot;0&quot;/&gt;&lt;m_rgb r=&quot;D6&quot; g=&quot;99&quot; b=&quot;0C&quot;/&gt;&lt;m_nBrightness endver=&quot;26206&quot; val=&quot;0&quot;/&gt;&lt;/elem&gt;&lt;elem m_fUsage=&quot;1.00000000000000000000E+00&quot;&gt;&lt;m_msothmcolidx val=&quot;0&quot;/&gt;&lt;m_rgb r=&quot;86&quot; g=&quot;86&quot; b=&quot;86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sLwtHZquMF2cx0yYcOc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SK8vpyfYot9ZXAxq5Hx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mhyCkdv6q_q2_yewOB8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ECicyFJu1299shvsuin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jX8h7gQ8tJRqW_h8kF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4pNzo2x4TxTDWpOy8D.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oVQehfB8E8g.D9Uf.Fv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NYD24tgMSnXFBRaK5m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UBYN18I2CXWIXHwFOXS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HzbHPBXDMnuKg.MoQUr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kzKxNrnf6og.ZTc1CD6w"/>
</p:tagLst>
</file>

<file path=ppt/theme/theme1.xml><?xml version="1.0" encoding="utf-8"?>
<a:theme xmlns:a="http://schemas.openxmlformats.org/drawingml/2006/main" name="Office Theme">
  <a:themeElements>
    <a:clrScheme name="LBS">
      <a:dk1>
        <a:srgbClr val="001E61"/>
      </a:dk1>
      <a:lt1>
        <a:srgbClr val="FFFFFF"/>
      </a:lt1>
      <a:dk2>
        <a:srgbClr val="001440"/>
      </a:dk2>
      <a:lt2>
        <a:srgbClr val="EBE8E5"/>
      </a:lt2>
      <a:accent1>
        <a:srgbClr val="001E61"/>
      </a:accent1>
      <a:accent2>
        <a:srgbClr val="7F8EB0"/>
      </a:accent2>
      <a:accent3>
        <a:srgbClr val="CBD1DF"/>
      </a:accent3>
      <a:accent4>
        <a:srgbClr val="D7D2CB"/>
      </a:accent4>
      <a:accent5>
        <a:srgbClr val="A89F90"/>
      </a:accent5>
      <a:accent6>
        <a:srgbClr val="C00000"/>
      </a:accent6>
      <a:hlink>
        <a:srgbClr val="192B53"/>
      </a:hlink>
      <a:folHlink>
        <a:srgbClr val="7F8E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lIns="72000" tIns="72000" rIns="72000" bIns="7200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72000" tIns="72000" rIns="72000" bIns="7200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5343.27_PPT_16-9_v16_working file" id="{B35B2F27-7508-4DCB-A423-F209600C1617}" vid="{C233B007-C22A-4F55-BA3E-6D0F23A2B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 PPT_v17</Template>
  <TotalTime>3852</TotalTime>
  <Words>1232</Words>
  <Application>Microsoft Office PowerPoint</Application>
  <PresentationFormat>Widescreen</PresentationFormat>
  <Paragraphs>218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</vt:lpstr>
      <vt:lpstr>Montserrat Light</vt:lpstr>
      <vt:lpstr>Office Theme</vt:lpstr>
      <vt:lpstr>think-cell Slide</vt:lpstr>
      <vt:lpstr>Package</vt:lpstr>
      <vt:lpstr>Microsoft Word Document</vt:lpstr>
      <vt:lpstr>Treasury Toolbox</vt:lpstr>
      <vt:lpstr>Treasury Activities &amp;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Vanessa Ruffett</dc:creator>
  <cp:lastModifiedBy>alfredo Zazueta</cp:lastModifiedBy>
  <cp:revision>170</cp:revision>
  <dcterms:created xsi:type="dcterms:W3CDTF">2019-04-15T07:50:06Z</dcterms:created>
  <dcterms:modified xsi:type="dcterms:W3CDTF">2020-11-15T22:34:28Z</dcterms:modified>
</cp:coreProperties>
</file>