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1" r:id="rId5"/>
    <p:sldId id="272" r:id="rId6"/>
    <p:sldId id="273" r:id="rId7"/>
    <p:sldId id="265" r:id="rId8"/>
    <p:sldId id="270" r:id="rId9"/>
    <p:sldId id="266" r:id="rId10"/>
    <p:sldId id="267" r:id="rId11"/>
    <p:sldId id="268" r:id="rId12"/>
    <p:sldId id="274" r:id="rId13"/>
    <p:sldId id="276" r:id="rId14"/>
    <p:sldId id="269" r:id="rId15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FE5FF"/>
    <a:srgbClr val="FFCDFF"/>
    <a:srgbClr val="84088E"/>
    <a:srgbClr val="FFCCCC"/>
    <a:srgbClr val="E8DBEF"/>
    <a:srgbClr val="F4E5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123" d="100"/>
          <a:sy n="123" d="100"/>
        </p:scale>
        <p:origin x="-11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397DC-7C6A-4C1D-8275-E2A1A2A8869A}" type="datetimeFigureOut">
              <a:rPr lang="th-TH" smtClean="0"/>
              <a:t>12/01/58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59AF6-1F9E-4455-862B-08229FA0AF3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05192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397DC-7C6A-4C1D-8275-E2A1A2A8869A}" type="datetimeFigureOut">
              <a:rPr lang="th-TH" smtClean="0"/>
              <a:t>12/01/58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59AF6-1F9E-4455-862B-08229FA0AF3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26837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397DC-7C6A-4C1D-8275-E2A1A2A8869A}" type="datetimeFigureOut">
              <a:rPr lang="th-TH" smtClean="0"/>
              <a:t>12/01/58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59AF6-1F9E-4455-862B-08229FA0AF3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98648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397DC-7C6A-4C1D-8275-E2A1A2A8869A}" type="datetimeFigureOut">
              <a:rPr lang="th-TH" smtClean="0"/>
              <a:t>12/01/58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59AF6-1F9E-4455-862B-08229FA0AF3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31709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397DC-7C6A-4C1D-8275-E2A1A2A8869A}" type="datetimeFigureOut">
              <a:rPr lang="th-TH" smtClean="0"/>
              <a:t>12/01/58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59AF6-1F9E-4455-862B-08229FA0AF3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06493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397DC-7C6A-4C1D-8275-E2A1A2A8869A}" type="datetimeFigureOut">
              <a:rPr lang="th-TH" smtClean="0"/>
              <a:t>12/01/58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59AF6-1F9E-4455-862B-08229FA0AF3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65617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397DC-7C6A-4C1D-8275-E2A1A2A8869A}" type="datetimeFigureOut">
              <a:rPr lang="th-TH" smtClean="0"/>
              <a:t>12/01/58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59AF6-1F9E-4455-862B-08229FA0AF3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99296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397DC-7C6A-4C1D-8275-E2A1A2A8869A}" type="datetimeFigureOut">
              <a:rPr lang="th-TH" smtClean="0"/>
              <a:t>12/01/58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59AF6-1F9E-4455-862B-08229FA0AF3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40712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397DC-7C6A-4C1D-8275-E2A1A2A8869A}" type="datetimeFigureOut">
              <a:rPr lang="th-TH" smtClean="0"/>
              <a:t>12/01/58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59AF6-1F9E-4455-862B-08229FA0AF3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3248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397DC-7C6A-4C1D-8275-E2A1A2A8869A}" type="datetimeFigureOut">
              <a:rPr lang="th-TH" smtClean="0"/>
              <a:t>12/01/58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59AF6-1F9E-4455-862B-08229FA0AF3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57784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397DC-7C6A-4C1D-8275-E2A1A2A8869A}" type="datetimeFigureOut">
              <a:rPr lang="th-TH" smtClean="0"/>
              <a:t>12/01/58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59AF6-1F9E-4455-862B-08229FA0AF3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70051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8397DC-7C6A-4C1D-8275-E2A1A2A8869A}" type="datetimeFigureOut">
              <a:rPr lang="th-TH" smtClean="0"/>
              <a:t>12/01/58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859AF6-1F9E-4455-862B-08229FA0AF3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09176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khemployt.mba2016@London.edu" TargetMode="External"/><Relationship Id="rId2" Type="http://schemas.openxmlformats.org/officeDocument/2006/relationships/hyperlink" Target="https://clubs.london.edu/AsiaClub/rsvp?id=22825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kwilailak.mim2015@London.edu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visa.gov.kh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en-US" sz="4000" b="1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Siem</a:t>
            </a:r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Reap – Bangkok – Ayutthaya – </a:t>
            </a:r>
            <a:r>
              <a:rPr lang="en-US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Koh</a:t>
            </a:r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Samui</a:t>
            </a:r>
            <a:endParaRPr lang="en-US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28</a:t>
            </a:r>
            <a:r>
              <a:rPr lang="en-US" baseline="30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March – 5</a:t>
            </a:r>
            <a:r>
              <a:rPr lang="en-US" baseline="30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April 2015</a:t>
            </a:r>
          </a:p>
          <a:p>
            <a:endParaRPr lang="th-TH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0" y="0"/>
            <a:ext cx="1219200" cy="1219200"/>
          </a:xfrm>
          <a:prstGeom prst="rect">
            <a:avLst/>
          </a:prstGeom>
        </p:spPr>
      </p:pic>
      <p:pic>
        <p:nvPicPr>
          <p:cNvPr id="6" name="Picture 2" descr="C:\Users\Janice\Dropbox\Asia Club - Shared Files\04 - Marketing &amp; Comms\Images\AC SEA Tre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173" y="1295376"/>
            <a:ext cx="10022259" cy="2041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6493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to reserve a spot </a:t>
            </a: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When: </a:t>
            </a:r>
            <a:r>
              <a:rPr lang="en-GB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Booking opens NOW – 18 January</a:t>
            </a:r>
            <a:endParaRPr lang="en-GB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GB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Where: </a:t>
            </a: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https://clubs.london.edu/AsiaClub/rsvp?id=22825</a:t>
            </a:r>
            <a:endParaRPr lang="en-GB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GB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much: </a:t>
            </a:r>
          </a:p>
          <a:p>
            <a:pPr marL="0" indent="0">
              <a:buNone/>
            </a:pP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GB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Deposit £450 </a:t>
            </a:r>
          </a:p>
          <a:p>
            <a:pPr marL="0" indent="0">
              <a:buNone/>
            </a:pP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GB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rest of the fee £400</a:t>
            </a: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GB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Questions? </a:t>
            </a:r>
            <a:r>
              <a:rPr lang="en-GB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Please contact: </a:t>
            </a:r>
          </a:p>
          <a:p>
            <a:pPr marL="0" indent="0">
              <a:buNone/>
            </a:pPr>
            <a:r>
              <a:rPr lang="en-GB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Khemploy</a:t>
            </a:r>
            <a:r>
              <a:rPr lang="en-GB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en-GB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khemployt.mba2016@London.edu</a:t>
            </a:r>
            <a:endParaRPr lang="en-GB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GB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Kade</a:t>
            </a:r>
            <a:r>
              <a:rPr lang="en-GB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</a:t>
            </a:r>
            <a:r>
              <a:rPr lang="en-GB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kwilailak.mim2015@London.edu</a:t>
            </a:r>
            <a:r>
              <a:rPr lang="en-GB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39081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price does not include: </a:t>
            </a: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VISA to Thailand Double Entry £50 (most of you don’t need it)</a:t>
            </a:r>
          </a:p>
          <a:p>
            <a:r>
              <a:rPr lang="en-GB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VISA to Cambodia (USD 37)</a:t>
            </a:r>
          </a:p>
          <a:p>
            <a:r>
              <a:rPr lang="en-GB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 free day in Bangkok (Lunch/Dinner/Thai Massage/transportation)</a:t>
            </a:r>
          </a:p>
          <a:p>
            <a:r>
              <a:rPr lang="en-GB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 free day in </a:t>
            </a:r>
            <a:r>
              <a:rPr lang="en-GB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Samui</a:t>
            </a:r>
            <a:endParaRPr lang="en-GB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24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Optional </a:t>
            </a:r>
            <a:r>
              <a:rPr lang="en-GB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Koh</a:t>
            </a:r>
            <a:r>
              <a:rPr lang="en-GB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Tao, </a:t>
            </a:r>
            <a:r>
              <a:rPr lang="en-GB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Koh</a:t>
            </a:r>
            <a:r>
              <a:rPr lang="en-GB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Nang Yuan approx. £42</a:t>
            </a:r>
          </a:p>
        </p:txBody>
      </p:sp>
    </p:spTree>
    <p:extLst>
      <p:ext uri="{BB962C8B-B14F-4D97-AF65-F5344CB8AC3E}">
        <p14:creationId xmlns:p14="http://schemas.microsoft.com/office/powerpoint/2010/main" val="6884555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9420" y="2325660"/>
            <a:ext cx="10515600" cy="1325563"/>
          </a:xfrm>
        </p:spPr>
        <p:txBody>
          <a:bodyPr/>
          <a:lstStyle/>
          <a:p>
            <a:r>
              <a:rPr lang="en-GB" sz="48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Hurry! The spaces are limited!</a:t>
            </a:r>
            <a:endParaRPr lang="en-GB" sz="4800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0160" y="3910145"/>
            <a:ext cx="10515600" cy="43659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Booking ends on </a:t>
            </a:r>
            <a:r>
              <a:rPr lang="en-GB" sz="3200" u="sng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18</a:t>
            </a:r>
            <a:r>
              <a:rPr lang="en-GB" sz="3200" u="sng" baseline="30000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</a:t>
            </a:r>
            <a:r>
              <a:rPr lang="en-GB" sz="3200" u="sng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January 2015</a:t>
            </a:r>
            <a:endParaRPr lang="en-GB" sz="3200" u="sng" dirty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9579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5097" y="581186"/>
            <a:ext cx="10515600" cy="1152848"/>
          </a:xfrm>
        </p:spPr>
        <p:txBody>
          <a:bodyPr/>
          <a:lstStyle/>
          <a:p>
            <a:r>
              <a:rPr lang="en-GB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Hope to see you at our trek!!!</a:t>
            </a:r>
            <a:endParaRPr lang="en-GB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950" y="2097524"/>
            <a:ext cx="6399078" cy="4207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3662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78004"/>
            <a:ext cx="10515600" cy="1325563"/>
          </a:xfrm>
        </p:spPr>
        <p:txBody>
          <a:bodyPr/>
          <a:lstStyle/>
          <a:p>
            <a:r>
              <a:rPr lang="en-GB" dirty="0" smtClean="0"/>
              <a:t>VISA to Cambodia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</a:t>
            </a:r>
            <a:r>
              <a:rPr lang="en-GB" dirty="0" smtClean="0"/>
              <a:t>an be </a:t>
            </a:r>
            <a:r>
              <a:rPr lang="en-GB" dirty="0"/>
              <a:t>applied online: </a:t>
            </a:r>
            <a:r>
              <a:rPr lang="en-GB" dirty="0">
                <a:hlinkClick r:id="rId2"/>
              </a:rPr>
              <a:t>https://www.evisa.gov.kh</a:t>
            </a:r>
            <a:r>
              <a:rPr lang="en-GB" dirty="0" smtClean="0">
                <a:hlinkClick r:id="rId2"/>
              </a:rPr>
              <a:t>/</a:t>
            </a:r>
            <a:endParaRPr lang="en-GB" dirty="0" smtClean="0"/>
          </a:p>
          <a:p>
            <a:r>
              <a:rPr lang="en-GB" dirty="0" smtClean="0"/>
              <a:t>Cost USD 37</a:t>
            </a:r>
          </a:p>
          <a:p>
            <a:r>
              <a:rPr lang="en-GB" dirty="0" smtClean="0"/>
              <a:t>Requirement: </a:t>
            </a:r>
          </a:p>
          <a:p>
            <a:pPr lvl="1"/>
            <a:r>
              <a:rPr lang="en-US" dirty="0" smtClean="0"/>
              <a:t>Passport valid more than 6 months</a:t>
            </a:r>
          </a:p>
          <a:p>
            <a:pPr lvl="1"/>
            <a:r>
              <a:rPr lang="en-US" dirty="0" smtClean="0"/>
              <a:t>Recent </a:t>
            </a:r>
            <a:r>
              <a:rPr lang="en-US" dirty="0"/>
              <a:t>passport-size photo in digital format (JPEG or PNG </a:t>
            </a:r>
            <a:r>
              <a:rPr lang="en-US" dirty="0" smtClean="0"/>
              <a:t>format)</a:t>
            </a:r>
          </a:p>
          <a:p>
            <a:pPr lvl="1"/>
            <a:r>
              <a:rPr lang="en-US" dirty="0"/>
              <a:t>V</a:t>
            </a:r>
            <a:r>
              <a:rPr lang="en-US" dirty="0" smtClean="0"/>
              <a:t>alid </a:t>
            </a:r>
            <a:r>
              <a:rPr lang="en-US" dirty="0"/>
              <a:t>credit card (Visa/MasterCard</a:t>
            </a:r>
            <a:r>
              <a:rPr lang="en-US" dirty="0" smtClean="0"/>
              <a:t>)</a:t>
            </a:r>
          </a:p>
          <a:p>
            <a:r>
              <a:rPr lang="en-US" dirty="0" smtClean="0"/>
              <a:t>Processing time 3 business days</a:t>
            </a:r>
          </a:p>
          <a:p>
            <a:r>
              <a:rPr lang="en-US" dirty="0" smtClean="0"/>
              <a:t>VISA will be sent to you via email: PRINT IT OUT AND BRING IT WITH YOU TO CAMBODIA</a:t>
            </a: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547228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Overview</a:t>
            </a:r>
            <a:endParaRPr lang="th-TH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96880" y="1764403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th-TH" dirty="0"/>
          </a:p>
        </p:txBody>
      </p:sp>
      <p:grpSp>
        <p:nvGrpSpPr>
          <p:cNvPr id="48" name="Group 47"/>
          <p:cNvGrpSpPr/>
          <p:nvPr/>
        </p:nvGrpSpPr>
        <p:grpSpPr>
          <a:xfrm>
            <a:off x="701133" y="1957326"/>
            <a:ext cx="10387904" cy="3265604"/>
            <a:chOff x="360608" y="2278047"/>
            <a:chExt cx="8760582" cy="3265604"/>
          </a:xfrm>
        </p:grpSpPr>
        <p:sp>
          <p:nvSpPr>
            <p:cNvPr id="8" name="Rounded Rectangle 7"/>
            <p:cNvSpPr/>
            <p:nvPr/>
          </p:nvSpPr>
          <p:spPr>
            <a:xfrm>
              <a:off x="2750182" y="3078051"/>
              <a:ext cx="1584100" cy="871227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bg2">
                      <a:lumMod val="25000"/>
                    </a:schemeClr>
                  </a:solidFill>
                </a:rPr>
                <a:t>Ayutthaya</a:t>
              </a:r>
              <a:endParaRPr lang="th-TH" sz="2400" b="1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4795773" y="3078051"/>
              <a:ext cx="1768697" cy="871227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bg2">
                      <a:lumMod val="25000"/>
                    </a:schemeClr>
                  </a:solidFill>
                </a:rPr>
                <a:t>Bangkok</a:t>
              </a: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7170850" y="3078051"/>
              <a:ext cx="1755820" cy="871227"/>
            </a:xfrm>
            <a:prstGeom prst="round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 smtClean="0">
                  <a:solidFill>
                    <a:schemeClr val="bg2">
                      <a:lumMod val="25000"/>
                    </a:schemeClr>
                  </a:solidFill>
                </a:rPr>
                <a:t>Koh</a:t>
              </a:r>
              <a:r>
                <a:rPr lang="en-US" sz="2400" b="1" dirty="0" smtClean="0">
                  <a:solidFill>
                    <a:schemeClr val="bg2">
                      <a:lumMod val="25000"/>
                    </a:schemeClr>
                  </a:solidFill>
                </a:rPr>
                <a:t> </a:t>
              </a:r>
              <a:r>
                <a:rPr lang="en-US" sz="2400" b="1" dirty="0" err="1" smtClean="0">
                  <a:solidFill>
                    <a:schemeClr val="bg2">
                      <a:lumMod val="25000"/>
                    </a:schemeClr>
                  </a:solidFill>
                </a:rPr>
                <a:t>Samui</a:t>
              </a:r>
              <a:endParaRPr lang="th-TH" sz="2400" b="1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360608" y="2871989"/>
              <a:ext cx="8760582" cy="12879"/>
            </a:xfrm>
            <a:prstGeom prst="line">
              <a:avLst/>
            </a:prstGeom>
            <a:ln w="38100"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481313" y="2278047"/>
              <a:ext cx="19319" cy="326560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2693033" y="2331307"/>
              <a:ext cx="17464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31 March</a:t>
              </a:r>
              <a:endParaRPr lang="th-TH" sz="20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640151" y="2331307"/>
              <a:ext cx="204827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1– 2 April</a:t>
              </a:r>
              <a:endParaRPr lang="th-TH" sz="20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889124" y="2331307"/>
              <a:ext cx="204827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3</a:t>
              </a:r>
              <a:r>
                <a:rPr lang="en-US" sz="2000" dirty="0" smtClean="0"/>
                <a:t> – </a:t>
              </a:r>
              <a:r>
                <a:rPr lang="en-US" sz="2000" dirty="0"/>
                <a:t>5</a:t>
              </a:r>
              <a:r>
                <a:rPr lang="en-US" sz="2000" dirty="0" smtClean="0"/>
                <a:t> April</a:t>
              </a:r>
              <a:endParaRPr lang="th-TH" sz="20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58891" y="2331307"/>
              <a:ext cx="17288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28 - 30 March</a:t>
              </a:r>
              <a:endParaRPr lang="th-TH" sz="2000" dirty="0"/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571512" y="3078052"/>
              <a:ext cx="1782509" cy="871226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 smtClean="0">
                  <a:solidFill>
                    <a:schemeClr val="bg2">
                      <a:lumMod val="25000"/>
                    </a:schemeClr>
                  </a:solidFill>
                </a:rPr>
                <a:t>Siem</a:t>
              </a:r>
              <a:r>
                <a:rPr lang="en-US" sz="2400" b="1" dirty="0" smtClean="0">
                  <a:solidFill>
                    <a:schemeClr val="bg2">
                      <a:lumMod val="25000"/>
                    </a:schemeClr>
                  </a:solidFill>
                </a:rPr>
                <a:t> Reap</a:t>
              </a:r>
              <a:endParaRPr lang="th-TH" sz="2400" b="1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cxnSp>
          <p:nvCxnSpPr>
            <p:cNvPr id="37" name="Straight Connector 36"/>
            <p:cNvCxnSpPr/>
            <p:nvPr/>
          </p:nvCxnSpPr>
          <p:spPr>
            <a:xfrm>
              <a:off x="6869805" y="2278047"/>
              <a:ext cx="19319" cy="326560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2540358" y="2278047"/>
              <a:ext cx="19319" cy="326560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410" y="3827376"/>
            <a:ext cx="2043224" cy="11058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856" y="3816972"/>
            <a:ext cx="949961" cy="12293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459" y="3773232"/>
            <a:ext cx="1753192" cy="131684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1405" y="3860712"/>
            <a:ext cx="1966979" cy="1229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62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4198104" y="1883043"/>
            <a:ext cx="3521990" cy="440926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ounded Rectangle 14"/>
          <p:cNvSpPr/>
          <p:nvPr/>
        </p:nvSpPr>
        <p:spPr>
          <a:xfrm>
            <a:off x="7824708" y="1883043"/>
            <a:ext cx="3521990" cy="4409269"/>
          </a:xfrm>
          <a:prstGeom prst="roundRect">
            <a:avLst/>
          </a:prstGeom>
          <a:solidFill>
            <a:srgbClr val="FFCCCC"/>
          </a:solidFill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ounded Rectangle 12"/>
          <p:cNvSpPr/>
          <p:nvPr/>
        </p:nvSpPr>
        <p:spPr>
          <a:xfrm>
            <a:off x="617995" y="1883043"/>
            <a:ext cx="3521990" cy="440926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Siem</a:t>
            </a:r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Reap: 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28</a:t>
            </a:r>
            <a:r>
              <a:rPr lang="en-US" sz="2800" baseline="30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-30</a:t>
            </a:r>
            <a:r>
              <a:rPr lang="en-US" sz="2800" baseline="30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March</a:t>
            </a:r>
            <a:endParaRPr lang="th-TH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533" y="2100176"/>
            <a:ext cx="2972042" cy="17511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5" t="12941" r="1717" b="12094"/>
          <a:stretch/>
        </p:blipFill>
        <p:spPr>
          <a:xfrm>
            <a:off x="8198608" y="2100175"/>
            <a:ext cx="2766439" cy="175115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020" y="2154420"/>
            <a:ext cx="2340158" cy="175667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12157" y="4087677"/>
            <a:ext cx="18907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>
                <a:solidFill>
                  <a:schemeClr val="bg2">
                    <a:lumMod val="25000"/>
                  </a:schemeClr>
                </a:solidFill>
              </a:rPr>
              <a:t>Ankor</a:t>
            </a:r>
            <a:r>
              <a:rPr lang="en-GB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GB" b="1" dirty="0" err="1" smtClean="0">
                <a:solidFill>
                  <a:schemeClr val="bg2">
                    <a:lumMod val="25000"/>
                  </a:schemeClr>
                </a:solidFill>
              </a:rPr>
              <a:t>Wat</a:t>
            </a:r>
            <a:endParaRPr lang="en-GB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40264" y="3859084"/>
            <a:ext cx="30299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err="1" smtClean="0">
                <a:solidFill>
                  <a:schemeClr val="bg2">
                    <a:lumMod val="25000"/>
                  </a:schemeClr>
                </a:solidFill>
              </a:rPr>
              <a:t>Bayon</a:t>
            </a:r>
            <a:r>
              <a:rPr lang="en-GB" b="1" dirty="0" smtClean="0">
                <a:solidFill>
                  <a:schemeClr val="bg2">
                    <a:lumMod val="25000"/>
                  </a:schemeClr>
                </a:solidFill>
              </a:rPr>
              <a:t> Temple of </a:t>
            </a:r>
            <a:r>
              <a:rPr lang="en-GB" b="1" dirty="0" err="1" smtClean="0">
                <a:solidFill>
                  <a:schemeClr val="bg2">
                    <a:lumMod val="25000"/>
                  </a:schemeClr>
                </a:solidFill>
              </a:rPr>
              <a:t>Ankor</a:t>
            </a:r>
            <a:r>
              <a:rPr lang="en-GB" b="1" dirty="0" smtClean="0">
                <a:solidFill>
                  <a:schemeClr val="bg2">
                    <a:lumMod val="25000"/>
                  </a:schemeClr>
                </a:solidFill>
              </a:rPr>
              <a:t> Thom</a:t>
            </a:r>
            <a:endParaRPr lang="en-GB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72651" y="4014061"/>
            <a:ext cx="16183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2">
                    <a:lumMod val="25000"/>
                  </a:schemeClr>
                </a:solidFill>
              </a:rPr>
              <a:t>Ta </a:t>
            </a:r>
            <a:r>
              <a:rPr lang="en-GB" b="1" dirty="0" err="1" smtClean="0">
                <a:solidFill>
                  <a:schemeClr val="bg2">
                    <a:lumMod val="25000"/>
                  </a:schemeClr>
                </a:solidFill>
              </a:rPr>
              <a:t>Prohm</a:t>
            </a:r>
            <a:endParaRPr lang="en-GB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198608" y="4630599"/>
            <a:ext cx="31115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Visit Lara Croft: Tomb Raider filming site</a:t>
            </a:r>
          </a:p>
          <a:p>
            <a:endParaRPr lang="en-GB" sz="1600" dirty="0" smtClean="0"/>
          </a:p>
          <a:p>
            <a:r>
              <a:rPr lang="en-GB" sz="1600" dirty="0" smtClean="0"/>
              <a:t>See the reptile-like trees that grow all over the temple</a:t>
            </a:r>
            <a:endParaRPr lang="en-GB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4496205" y="4684515"/>
            <a:ext cx="31115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err="1" smtClean="0"/>
              <a:t>Ankor</a:t>
            </a:r>
            <a:r>
              <a:rPr lang="en-GB" sz="1600" dirty="0" smtClean="0"/>
              <a:t> Thom was the world’s largest city in 12</a:t>
            </a:r>
            <a:r>
              <a:rPr lang="en-GB" sz="1600" baseline="30000" dirty="0" smtClean="0"/>
              <a:t>th</a:t>
            </a:r>
            <a:r>
              <a:rPr lang="en-GB" sz="1600" dirty="0" smtClean="0"/>
              <a:t> century</a:t>
            </a:r>
          </a:p>
          <a:p>
            <a:endParaRPr lang="en-GB" sz="1600" dirty="0"/>
          </a:p>
          <a:p>
            <a:r>
              <a:rPr lang="en-GB" sz="1600" dirty="0" smtClean="0"/>
              <a:t>Visit the temple with 37 towers and 2000 stone faces</a:t>
            </a:r>
            <a:endParaRPr lang="en-GB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871533" y="4630599"/>
            <a:ext cx="31115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UNESCO World Heritage site</a:t>
            </a:r>
          </a:p>
          <a:p>
            <a:endParaRPr lang="en-GB" sz="1600" dirty="0"/>
          </a:p>
          <a:p>
            <a:r>
              <a:rPr lang="en-GB" sz="1600" dirty="0" smtClean="0"/>
              <a:t>The biggest religious monument in the world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61649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>
            <a:off x="5946819" y="4019422"/>
            <a:ext cx="4758877" cy="226981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/>
          <p:cNvSpPr/>
          <p:nvPr/>
        </p:nvSpPr>
        <p:spPr>
          <a:xfrm>
            <a:off x="5888459" y="1495586"/>
            <a:ext cx="4758877" cy="2269814"/>
          </a:xfrm>
          <a:prstGeom prst="roundRect">
            <a:avLst/>
          </a:prstGeom>
          <a:solidFill>
            <a:srgbClr val="F4E5D0"/>
          </a:solidFill>
          <a:ln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/>
          <p:cNvSpPr/>
          <p:nvPr/>
        </p:nvSpPr>
        <p:spPr>
          <a:xfrm>
            <a:off x="913518" y="4019422"/>
            <a:ext cx="4758877" cy="226981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/>
          <p:cNvSpPr/>
          <p:nvPr/>
        </p:nvSpPr>
        <p:spPr>
          <a:xfrm>
            <a:off x="883419" y="1495586"/>
            <a:ext cx="4758877" cy="226981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Ayutthaya: 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31</a:t>
            </a:r>
            <a:r>
              <a:rPr lang="en-US" sz="2800" baseline="30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March</a:t>
            </a:r>
            <a:endParaRPr lang="th-TH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319" y="4141082"/>
            <a:ext cx="1955938" cy="122381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373" y="1614210"/>
            <a:ext cx="1544883" cy="12238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217" y="4141082"/>
            <a:ext cx="2028927" cy="122381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319" y="1614210"/>
            <a:ext cx="1976904" cy="122381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355004" y="2885731"/>
            <a:ext cx="19805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2">
                    <a:lumMod val="25000"/>
                  </a:schemeClr>
                </a:solidFill>
              </a:rPr>
              <a:t>Chang Beer </a:t>
            </a:r>
          </a:p>
          <a:p>
            <a:pPr algn="ctr"/>
            <a:r>
              <a:rPr lang="en-GB" b="1" dirty="0" smtClean="0">
                <a:solidFill>
                  <a:schemeClr val="bg2">
                    <a:lumMod val="25000"/>
                  </a:schemeClr>
                </a:solidFill>
              </a:rPr>
              <a:t>Factory</a:t>
            </a:r>
            <a:endParaRPr lang="en-GB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68593" y="2952433"/>
            <a:ext cx="3187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err="1" smtClean="0">
                <a:solidFill>
                  <a:schemeClr val="bg2">
                    <a:lumMod val="25000"/>
                  </a:schemeClr>
                </a:solidFill>
              </a:rPr>
              <a:t>Wat</a:t>
            </a:r>
            <a:r>
              <a:rPr lang="en-GB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GB" b="1" dirty="0" err="1" smtClean="0">
                <a:solidFill>
                  <a:schemeClr val="bg2">
                    <a:lumMod val="25000"/>
                  </a:schemeClr>
                </a:solidFill>
              </a:rPr>
              <a:t>Mahatat</a:t>
            </a:r>
            <a:endParaRPr lang="en-GB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06332" y="5479303"/>
            <a:ext cx="2642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2">
                    <a:lumMod val="25000"/>
                  </a:schemeClr>
                </a:solidFill>
              </a:rPr>
              <a:t>Floating Market</a:t>
            </a:r>
            <a:endParaRPr lang="en-GB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1459" y="5479303"/>
            <a:ext cx="3187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2">
                    <a:lumMod val="25000"/>
                  </a:schemeClr>
                </a:solidFill>
              </a:rPr>
              <a:t>Elephant Ride</a:t>
            </a:r>
            <a:endParaRPr lang="en-GB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335549" y="4141082"/>
            <a:ext cx="22128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Ride the elephants along the temple ruins of the old capital city</a:t>
            </a:r>
            <a:endParaRPr lang="en-GB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3335549" y="1628994"/>
            <a:ext cx="22128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The largest beverage manufacturer of Thailand</a:t>
            </a:r>
          </a:p>
          <a:p>
            <a:endParaRPr lang="en-GB" sz="1600" dirty="0"/>
          </a:p>
          <a:p>
            <a:r>
              <a:rPr lang="en-GB" sz="1600" dirty="0" smtClean="0"/>
              <a:t>Chang is also the Everton football club owner</a:t>
            </a:r>
            <a:endParaRPr lang="en-GB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8347223" y="4141082"/>
            <a:ext cx="22128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Buy local snacks, toys and souvenirs from the boats vendors</a:t>
            </a:r>
            <a:endParaRPr lang="en-GB" sz="1600" dirty="0"/>
          </a:p>
        </p:txBody>
      </p:sp>
      <p:sp>
        <p:nvSpPr>
          <p:cNvPr id="23" name="TextBox 22"/>
          <p:cNvSpPr txBox="1"/>
          <p:nvPr/>
        </p:nvSpPr>
        <p:spPr>
          <a:xfrm>
            <a:off x="8347223" y="1614210"/>
            <a:ext cx="22128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See the </a:t>
            </a:r>
            <a:r>
              <a:rPr lang="en-GB" sz="1600" dirty="0"/>
              <a:t>B</a:t>
            </a:r>
            <a:r>
              <a:rPr lang="en-GB" sz="1600" dirty="0" smtClean="0"/>
              <a:t>uddha sculpture that is buried inside the tree</a:t>
            </a:r>
          </a:p>
          <a:p>
            <a:endParaRPr lang="en-GB" sz="1600" dirty="0"/>
          </a:p>
          <a:p>
            <a:r>
              <a:rPr lang="en-GB" sz="1600" dirty="0" smtClean="0"/>
              <a:t>Visit the relics of Lord Buddha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2420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>
            <a:off x="5946819" y="4019422"/>
            <a:ext cx="4758877" cy="226981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/>
          <p:cNvSpPr/>
          <p:nvPr/>
        </p:nvSpPr>
        <p:spPr>
          <a:xfrm>
            <a:off x="5888459" y="1495586"/>
            <a:ext cx="4758877" cy="226981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/>
          <p:cNvSpPr/>
          <p:nvPr/>
        </p:nvSpPr>
        <p:spPr>
          <a:xfrm>
            <a:off x="913518" y="4019422"/>
            <a:ext cx="4758877" cy="226981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/>
          <p:cNvSpPr/>
          <p:nvPr/>
        </p:nvSpPr>
        <p:spPr>
          <a:xfrm>
            <a:off x="883419" y="1495586"/>
            <a:ext cx="4758877" cy="2269814"/>
          </a:xfrm>
          <a:prstGeom prst="roundRect">
            <a:avLst/>
          </a:prstGeom>
          <a:solidFill>
            <a:srgbClr val="E8DBEF"/>
          </a:solidFill>
          <a:ln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Bangkok: 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en-US" sz="2800" baseline="30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April</a:t>
            </a:r>
            <a:endParaRPr lang="th-TH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05930" y="3208426"/>
            <a:ext cx="28904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2">
                    <a:lumMod val="25000"/>
                  </a:schemeClr>
                </a:solidFill>
              </a:rPr>
              <a:t>The Grand Palace</a:t>
            </a:r>
            <a:endParaRPr lang="en-GB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72395" y="3208426"/>
            <a:ext cx="3187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err="1" smtClean="0">
                <a:solidFill>
                  <a:schemeClr val="bg2">
                    <a:lumMod val="25000"/>
                  </a:schemeClr>
                </a:solidFill>
              </a:rPr>
              <a:t>Wat</a:t>
            </a:r>
            <a:r>
              <a:rPr lang="en-GB" b="1" dirty="0" smtClean="0">
                <a:solidFill>
                  <a:schemeClr val="bg2">
                    <a:lumMod val="25000"/>
                  </a:schemeClr>
                </a:solidFill>
              </a:rPr>
              <a:t> Po</a:t>
            </a:r>
            <a:endParaRPr lang="en-GB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24945" y="5693348"/>
            <a:ext cx="2642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err="1" smtClean="0">
                <a:solidFill>
                  <a:schemeClr val="bg2">
                    <a:lumMod val="25000"/>
                  </a:schemeClr>
                </a:solidFill>
              </a:rPr>
              <a:t>Khao</a:t>
            </a:r>
            <a:r>
              <a:rPr lang="en-GB" b="1" dirty="0" smtClean="0">
                <a:solidFill>
                  <a:schemeClr val="bg2">
                    <a:lumMod val="25000"/>
                  </a:schemeClr>
                </a:solidFill>
              </a:rPr>
              <a:t> San Road</a:t>
            </a:r>
            <a:endParaRPr lang="en-GB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7320" y="5693348"/>
            <a:ext cx="3187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2">
                    <a:lumMod val="25000"/>
                  </a:schemeClr>
                </a:solidFill>
              </a:rPr>
              <a:t>Temple of Dawn</a:t>
            </a:r>
            <a:endParaRPr lang="en-GB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67281" y="4359907"/>
            <a:ext cx="20811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Appreciate the beauty of the </a:t>
            </a:r>
            <a:r>
              <a:rPr lang="en-GB" sz="1600" dirty="0" err="1" smtClean="0"/>
              <a:t>colorful</a:t>
            </a:r>
            <a:r>
              <a:rPr lang="en-GB" sz="1600" dirty="0" smtClean="0"/>
              <a:t> pagoda made of porcelain by the </a:t>
            </a:r>
            <a:r>
              <a:rPr lang="en-GB" sz="1600" dirty="0" err="1" smtClean="0"/>
              <a:t>Chaophraya</a:t>
            </a:r>
            <a:r>
              <a:rPr lang="en-GB" sz="1600" dirty="0" smtClean="0"/>
              <a:t> River</a:t>
            </a:r>
            <a:endParaRPr lang="en-GB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3467282" y="1628994"/>
            <a:ext cx="22128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Visit the previous residence of the Kings in Thailand</a:t>
            </a:r>
          </a:p>
          <a:p>
            <a:endParaRPr lang="en-GB" sz="1600" dirty="0"/>
          </a:p>
          <a:p>
            <a:r>
              <a:rPr lang="en-GB" sz="1600" dirty="0" smtClean="0"/>
              <a:t>Pay respect to the Emerald Buddha</a:t>
            </a:r>
            <a:endParaRPr lang="en-GB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8347223" y="4141082"/>
            <a:ext cx="22128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Explore the Bangkok nightlife and taste the famous bucket drinks</a:t>
            </a:r>
          </a:p>
          <a:p>
            <a:endParaRPr lang="en-GB" sz="1600" dirty="0"/>
          </a:p>
          <a:p>
            <a:r>
              <a:rPr lang="en-GB" sz="1600" dirty="0" smtClean="0"/>
              <a:t>Experience the street vendors including fried insects food stalls!</a:t>
            </a:r>
            <a:endParaRPr lang="en-GB" sz="1600" dirty="0"/>
          </a:p>
        </p:txBody>
      </p:sp>
      <p:sp>
        <p:nvSpPr>
          <p:cNvPr id="23" name="TextBox 22"/>
          <p:cNvSpPr txBox="1"/>
          <p:nvPr/>
        </p:nvSpPr>
        <p:spPr>
          <a:xfrm>
            <a:off x="8492852" y="1623283"/>
            <a:ext cx="22128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See the 46m Reclining </a:t>
            </a:r>
            <a:r>
              <a:rPr lang="en-GB" sz="1600" dirty="0"/>
              <a:t>B</a:t>
            </a:r>
            <a:r>
              <a:rPr lang="en-GB" sz="1600" dirty="0" smtClean="0"/>
              <a:t>uddha golden sculpture</a:t>
            </a:r>
          </a:p>
          <a:p>
            <a:endParaRPr lang="en-GB" sz="1600" dirty="0"/>
          </a:p>
          <a:p>
            <a:r>
              <a:rPr lang="en-GB" sz="1600" dirty="0" smtClean="0"/>
              <a:t>Visit the most traditional massage school</a:t>
            </a:r>
            <a:endParaRPr lang="en-GB" sz="16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146" y="4171739"/>
            <a:ext cx="2285077" cy="1484212"/>
          </a:xfr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844" y="1600036"/>
            <a:ext cx="2247352" cy="161400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844" y="4141082"/>
            <a:ext cx="2276705" cy="151486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6807" y="1628994"/>
            <a:ext cx="2324023" cy="1549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23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>
            <a:off x="5946819" y="4019422"/>
            <a:ext cx="4758877" cy="226981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/>
          <p:cNvSpPr/>
          <p:nvPr/>
        </p:nvSpPr>
        <p:spPr>
          <a:xfrm>
            <a:off x="5888459" y="1495586"/>
            <a:ext cx="4758877" cy="2269814"/>
          </a:xfrm>
          <a:prstGeom prst="roundRect">
            <a:avLst/>
          </a:prstGeom>
          <a:solidFill>
            <a:srgbClr val="FFE5FF"/>
          </a:solidFill>
          <a:ln>
            <a:solidFill>
              <a:srgbClr val="FFCC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/>
          <p:cNvSpPr/>
          <p:nvPr/>
        </p:nvSpPr>
        <p:spPr>
          <a:xfrm>
            <a:off x="913518" y="4019422"/>
            <a:ext cx="4758877" cy="226981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/>
          <p:cNvSpPr/>
          <p:nvPr/>
        </p:nvSpPr>
        <p:spPr>
          <a:xfrm>
            <a:off x="883419" y="1495586"/>
            <a:ext cx="4758877" cy="226981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Bangkok: 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2800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nd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April [Free Day]</a:t>
            </a:r>
            <a:endParaRPr lang="th-TH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05930" y="3208426"/>
            <a:ext cx="28904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err="1" smtClean="0">
                <a:solidFill>
                  <a:schemeClr val="bg2">
                    <a:lumMod val="25000"/>
                  </a:schemeClr>
                </a:solidFill>
              </a:rPr>
              <a:t>Muay</a:t>
            </a:r>
            <a:r>
              <a:rPr lang="en-GB" b="1" dirty="0" smtClean="0">
                <a:solidFill>
                  <a:schemeClr val="bg2">
                    <a:lumMod val="25000"/>
                  </a:schemeClr>
                </a:solidFill>
              </a:rPr>
              <a:t> Thai</a:t>
            </a:r>
            <a:endParaRPr lang="en-GB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72395" y="3208426"/>
            <a:ext cx="3187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2">
                    <a:lumMod val="25000"/>
                  </a:schemeClr>
                </a:solidFill>
              </a:rPr>
              <a:t>Thai Massage</a:t>
            </a:r>
            <a:endParaRPr lang="en-GB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24945" y="5693348"/>
            <a:ext cx="2642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2">
                    <a:lumMod val="25000"/>
                  </a:schemeClr>
                </a:solidFill>
              </a:rPr>
              <a:t>Sky Bar</a:t>
            </a:r>
            <a:endParaRPr lang="en-GB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7320" y="5693348"/>
            <a:ext cx="3187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2">
                    <a:lumMod val="25000"/>
                  </a:schemeClr>
                </a:solidFill>
              </a:rPr>
              <a:t>Shopping</a:t>
            </a:r>
            <a:endParaRPr lang="en-GB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87858" y="4284787"/>
            <a:ext cx="19605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Shop </a:t>
            </a:r>
            <a:r>
              <a:rPr lang="en-GB" sz="1600" dirty="0" err="1" smtClean="0"/>
              <a:t>til</a:t>
            </a:r>
            <a:r>
              <a:rPr lang="en-GB" sz="1600" dirty="0" smtClean="0"/>
              <a:t> you drop at the wholesale market or countless discount malls</a:t>
            </a:r>
            <a:endParaRPr lang="en-GB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3467282" y="1628994"/>
            <a:ext cx="22128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Watch a real </a:t>
            </a:r>
            <a:r>
              <a:rPr lang="en-GB" sz="1600" dirty="0" err="1" smtClean="0"/>
              <a:t>Muay</a:t>
            </a:r>
            <a:r>
              <a:rPr lang="en-GB" sz="1600" dirty="0" smtClean="0"/>
              <a:t> Thai fight </a:t>
            </a:r>
          </a:p>
          <a:p>
            <a:endParaRPr lang="en-GB" sz="1600" dirty="0"/>
          </a:p>
          <a:p>
            <a:r>
              <a:rPr lang="en-GB" sz="1600" dirty="0" smtClean="0"/>
              <a:t>OR become a boxer yourself and take a </a:t>
            </a:r>
            <a:r>
              <a:rPr lang="en-GB" sz="1600" dirty="0" err="1" smtClean="0"/>
              <a:t>Muay</a:t>
            </a:r>
            <a:r>
              <a:rPr lang="en-GB" sz="1600" dirty="0" smtClean="0"/>
              <a:t> Thai class!</a:t>
            </a:r>
            <a:endParaRPr lang="en-GB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8492851" y="4407898"/>
            <a:ext cx="20672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Chill out at a rooftop bar and appreciate the Bangkok skyline lights at night</a:t>
            </a:r>
            <a:endParaRPr lang="en-GB" sz="1600" dirty="0"/>
          </a:p>
        </p:txBody>
      </p:sp>
      <p:sp>
        <p:nvSpPr>
          <p:cNvPr id="23" name="TextBox 22"/>
          <p:cNvSpPr txBox="1"/>
          <p:nvPr/>
        </p:nvSpPr>
        <p:spPr>
          <a:xfrm>
            <a:off x="8567407" y="2121436"/>
            <a:ext cx="19762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Get a relaxing Thai body or foot massage</a:t>
            </a:r>
            <a:endParaRPr lang="en-GB" sz="1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" t="-7624" r="11700" b="7624"/>
          <a:stretch/>
        </p:blipFill>
        <p:spPr>
          <a:xfrm>
            <a:off x="1069847" y="1481788"/>
            <a:ext cx="2397435" cy="173961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813" y="1606249"/>
            <a:ext cx="2422725" cy="16151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40" r="23596"/>
          <a:stretch/>
        </p:blipFill>
        <p:spPr>
          <a:xfrm>
            <a:off x="1101758" y="4135394"/>
            <a:ext cx="2424106" cy="16222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4" r="10466"/>
          <a:stretch/>
        </p:blipFill>
        <p:spPr>
          <a:xfrm>
            <a:off x="6083801" y="4228378"/>
            <a:ext cx="2324747" cy="1529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93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4198104" y="1883043"/>
            <a:ext cx="3521990" cy="440926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ounded Rectangle 14"/>
          <p:cNvSpPr/>
          <p:nvPr/>
        </p:nvSpPr>
        <p:spPr>
          <a:xfrm>
            <a:off x="7824708" y="1883043"/>
            <a:ext cx="3521990" cy="4409269"/>
          </a:xfrm>
          <a:prstGeom prst="roundRect">
            <a:avLst/>
          </a:prstGeom>
          <a:solidFill>
            <a:srgbClr val="FFCCCC"/>
          </a:solidFill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ounded Rectangle 12"/>
          <p:cNvSpPr/>
          <p:nvPr/>
        </p:nvSpPr>
        <p:spPr>
          <a:xfrm>
            <a:off x="617995" y="1883043"/>
            <a:ext cx="3521990" cy="440926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Samui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en-US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rd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5</a:t>
            </a:r>
            <a:r>
              <a:rPr lang="en-US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April</a:t>
            </a:r>
            <a:endParaRPr lang="th-TH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93536" y="3938101"/>
            <a:ext cx="25709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>
                <a:solidFill>
                  <a:schemeClr val="bg2">
                    <a:lumMod val="25000"/>
                  </a:schemeClr>
                </a:solidFill>
              </a:rPr>
              <a:t>Fullmoon</a:t>
            </a:r>
            <a:r>
              <a:rPr lang="en-GB" b="1" dirty="0" smtClean="0">
                <a:solidFill>
                  <a:schemeClr val="bg2">
                    <a:lumMod val="25000"/>
                  </a:schemeClr>
                </a:solidFill>
              </a:rPr>
              <a:t> Party</a:t>
            </a:r>
            <a:endParaRPr lang="en-GB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96205" y="3938101"/>
            <a:ext cx="30299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2">
                    <a:lumMod val="25000"/>
                  </a:schemeClr>
                </a:solidFill>
              </a:rPr>
              <a:t>The Beach</a:t>
            </a:r>
            <a:endParaRPr lang="en-GB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935132" y="3938101"/>
            <a:ext cx="34115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>
                <a:solidFill>
                  <a:schemeClr val="bg2">
                    <a:lumMod val="25000"/>
                  </a:schemeClr>
                </a:solidFill>
              </a:rPr>
              <a:t>Koh</a:t>
            </a:r>
            <a:r>
              <a:rPr lang="en-GB" b="1" dirty="0" smtClean="0">
                <a:solidFill>
                  <a:schemeClr val="bg2">
                    <a:lumMod val="25000"/>
                  </a:schemeClr>
                </a:solidFill>
              </a:rPr>
              <a:t> Tao and </a:t>
            </a:r>
            <a:r>
              <a:rPr lang="en-GB" b="1" dirty="0" err="1" smtClean="0">
                <a:solidFill>
                  <a:schemeClr val="bg2">
                    <a:lumMod val="25000"/>
                  </a:schemeClr>
                </a:solidFill>
              </a:rPr>
              <a:t>Koh</a:t>
            </a:r>
            <a:r>
              <a:rPr lang="en-GB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GB" b="1" dirty="0" err="1" smtClean="0">
                <a:solidFill>
                  <a:schemeClr val="bg2">
                    <a:lumMod val="25000"/>
                  </a:schemeClr>
                </a:solidFill>
              </a:rPr>
              <a:t>Nangyuan</a:t>
            </a:r>
            <a:r>
              <a:rPr lang="en-GB" b="1" dirty="0" smtClean="0">
                <a:solidFill>
                  <a:schemeClr val="bg2">
                    <a:lumMod val="25000"/>
                  </a:schemeClr>
                </a:solidFill>
              </a:rPr>
              <a:t> (Optional) </a:t>
            </a:r>
            <a:endParaRPr lang="en-GB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085149" y="4880846"/>
            <a:ext cx="31115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Snorkel and enjoy the “paradise on earth” islands</a:t>
            </a:r>
            <a:endParaRPr lang="en-GB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4393769" y="4465348"/>
            <a:ext cx="31115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Relax by the beach: get tanned, play water sports or get a beach massage</a:t>
            </a:r>
            <a:endParaRPr lang="en-GB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871533" y="4461321"/>
            <a:ext cx="311153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The largest, most renowned island-wide beach party </a:t>
            </a:r>
          </a:p>
          <a:p>
            <a:endParaRPr lang="en-GB" sz="1600" dirty="0"/>
          </a:p>
          <a:p>
            <a:r>
              <a:rPr lang="en-GB" sz="1600" dirty="0" smtClean="0"/>
              <a:t>“</a:t>
            </a:r>
            <a:r>
              <a:rPr lang="en-US" sz="1600" i="1" dirty="0"/>
              <a:t>the best spirit of partying I've ever seen, this is a once in a lifetime experience</a:t>
            </a:r>
            <a:r>
              <a:rPr lang="en-US" sz="1600" i="1" dirty="0" smtClean="0"/>
              <a:t>....”</a:t>
            </a:r>
            <a:r>
              <a:rPr lang="en-US" sz="1600" dirty="0"/>
              <a:t/>
            </a:r>
            <a:br>
              <a:rPr lang="en-US" sz="1600" dirty="0"/>
            </a:br>
            <a:endParaRPr lang="en-GB" sz="1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918" y="2100175"/>
            <a:ext cx="3070206" cy="17511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769" y="2084346"/>
            <a:ext cx="3132355" cy="17669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1" r="1770"/>
          <a:stretch/>
        </p:blipFill>
        <p:spPr>
          <a:xfrm>
            <a:off x="8085469" y="2100176"/>
            <a:ext cx="3001434" cy="1751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88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Key dates</a:t>
            </a:r>
            <a:endParaRPr lang="th-TH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0477618"/>
              </p:ext>
            </p:extLst>
          </p:nvPr>
        </p:nvGraphicFramePr>
        <p:xfrm>
          <a:off x="838200" y="1400622"/>
          <a:ext cx="10515600" cy="4958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3180"/>
                <a:gridCol w="1918952"/>
                <a:gridCol w="4294568"/>
                <a:gridCol w="26289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Date</a:t>
                      </a:r>
                      <a:endParaRPr lang="th-TH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Flight</a:t>
                      </a:r>
                      <a:endParaRPr lang="th-TH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Detail/imp</a:t>
                      </a:r>
                      <a:r>
                        <a:rPr lang="en-US" sz="1600" baseline="0" dirty="0" smtClean="0"/>
                        <a:t> info</a:t>
                      </a:r>
                      <a:endParaRPr lang="th-TH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Hotel</a:t>
                      </a:r>
                      <a:endParaRPr lang="th-TH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28</a:t>
                      </a:r>
                      <a:r>
                        <a:rPr lang="en-US" sz="1600" baseline="0" dirty="0" smtClean="0"/>
                        <a:t> Mar 2015</a:t>
                      </a:r>
                      <a:endParaRPr lang="th-TH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Bangkok</a:t>
                      </a:r>
                      <a:r>
                        <a:rPr lang="en-US" sz="1600" baseline="0" dirty="0" smtClean="0"/>
                        <a:t> Airways   PG 907: 17.40</a:t>
                      </a:r>
                      <a:endParaRPr lang="th-TH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/>
                        <a:t>Depart BKK for </a:t>
                      </a:r>
                      <a:r>
                        <a:rPr lang="en-US" sz="1600" dirty="0" err="1" smtClean="0"/>
                        <a:t>Siem</a:t>
                      </a:r>
                      <a:r>
                        <a:rPr lang="en-US" sz="1600" dirty="0" smtClean="0"/>
                        <a:t> Reap</a:t>
                      </a:r>
                      <a:r>
                        <a:rPr lang="en-US" sz="1600" baseline="0" dirty="0" smtClean="0"/>
                        <a:t>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600" baseline="0" dirty="0" smtClean="0"/>
                        <a:t>Meet at </a:t>
                      </a:r>
                      <a:r>
                        <a:rPr lang="en-US" sz="1600" baseline="0" dirty="0" err="1" smtClean="0"/>
                        <a:t>Suvarnabhumi</a:t>
                      </a:r>
                      <a:r>
                        <a:rPr lang="en-US" sz="1600" baseline="0" dirty="0" smtClean="0"/>
                        <a:t> Airport (int’l airport)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3* hotel in </a:t>
                      </a:r>
                      <a:r>
                        <a:rPr lang="en-US" sz="1600" dirty="0" err="1" smtClean="0"/>
                        <a:t>Siem</a:t>
                      </a:r>
                      <a:r>
                        <a:rPr lang="en-US" sz="1600" dirty="0" smtClean="0"/>
                        <a:t> Reap (Single add GPB</a:t>
                      </a:r>
                      <a:r>
                        <a:rPr lang="en-US" sz="1600" baseline="0" dirty="0" smtClean="0"/>
                        <a:t> 40)</a:t>
                      </a:r>
                      <a:endParaRPr lang="th-TH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29 Mar 2015</a:t>
                      </a:r>
                      <a:endParaRPr lang="th-TH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err="1" smtClean="0"/>
                        <a:t>Preah</a:t>
                      </a:r>
                      <a:r>
                        <a:rPr lang="en-US" sz="1600" dirty="0" smtClean="0"/>
                        <a:t> Khan-</a:t>
                      </a:r>
                      <a:r>
                        <a:rPr lang="en-US" sz="1600" dirty="0" err="1" smtClean="0"/>
                        <a:t>Neak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Poan</a:t>
                      </a:r>
                      <a:r>
                        <a:rPr lang="en-US" sz="1600" dirty="0" smtClean="0"/>
                        <a:t>- Sunset</a:t>
                      </a:r>
                      <a:r>
                        <a:rPr lang="en-US" sz="1600" baseline="0" dirty="0" smtClean="0"/>
                        <a:t> at Pre-Rup</a:t>
                      </a:r>
                      <a:endParaRPr lang="th-TH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3* hotel in </a:t>
                      </a:r>
                      <a:r>
                        <a:rPr lang="en-US" sz="1600" dirty="0" err="1" smtClean="0"/>
                        <a:t>Siem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Reap</a:t>
                      </a:r>
                      <a:endParaRPr lang="th-TH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30 Mar 2015</a:t>
                      </a:r>
                      <a:endParaRPr lang="th-TH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Bangkok Airways</a:t>
                      </a:r>
                    </a:p>
                    <a:p>
                      <a:r>
                        <a:rPr lang="en-US" sz="1600" dirty="0" smtClean="0"/>
                        <a:t>PG 910: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21.30</a:t>
                      </a:r>
                      <a:endParaRPr lang="th-TH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/>
                        <a:t>Angkor Thom, </a:t>
                      </a:r>
                      <a:r>
                        <a:rPr lang="en-US" sz="1600" dirty="0" err="1" smtClean="0"/>
                        <a:t>Taphrohm</a:t>
                      </a:r>
                      <a:r>
                        <a:rPr lang="en-US" sz="1600" dirty="0" smtClean="0"/>
                        <a:t>, Angkor </a:t>
                      </a:r>
                      <a:r>
                        <a:rPr lang="en-US" sz="1600" dirty="0" err="1" smtClean="0"/>
                        <a:t>Wat</a:t>
                      </a:r>
                      <a:endParaRPr lang="en-US" sz="160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/>
                        <a:t>Depart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Siem</a:t>
                      </a:r>
                      <a:r>
                        <a:rPr lang="en-US" sz="1600" baseline="0" dirty="0" smtClean="0"/>
                        <a:t> Reap for BKK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4* hotel in Bangkok</a:t>
                      </a:r>
                      <a:endParaRPr lang="th-TH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31 Mar 2015</a:t>
                      </a:r>
                      <a:endParaRPr lang="th-TH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/>
                        <a:t>Ayutthaya- Old</a:t>
                      </a:r>
                      <a:r>
                        <a:rPr lang="en-US" sz="1600" baseline="0" dirty="0" smtClean="0"/>
                        <a:t> Capital of Thailand –Chang Beer factory</a:t>
                      </a:r>
                      <a:endParaRPr lang="th-TH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4* hotel in Bangkok</a:t>
                      </a:r>
                      <a:endParaRPr lang="th-TH" sz="1600" dirty="0" smtClean="0"/>
                    </a:p>
                    <a:p>
                      <a:endParaRPr lang="th-TH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 April 2015</a:t>
                      </a:r>
                      <a:endParaRPr lang="th-TH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/>
                        <a:t>Bangkok Tour –Grand Palace-</a:t>
                      </a:r>
                      <a:r>
                        <a:rPr lang="en-US" sz="1600" dirty="0" err="1" smtClean="0"/>
                        <a:t>Khao</a:t>
                      </a:r>
                      <a:r>
                        <a:rPr lang="en-US" sz="1600" dirty="0" smtClean="0"/>
                        <a:t> San Road</a:t>
                      </a:r>
                      <a:endParaRPr lang="th-TH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4* hotel in Bangkok</a:t>
                      </a:r>
                      <a:endParaRPr lang="th-TH" sz="16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 April 2015</a:t>
                      </a:r>
                      <a:endParaRPr lang="th-TH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/>
                        <a:t>Bangkok Free day –Massage – Shopping</a:t>
                      </a:r>
                      <a:endParaRPr lang="th-TH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4* hotel in Bangkok</a:t>
                      </a:r>
                      <a:endParaRPr lang="th-TH" sz="1600" dirty="0" smtClean="0"/>
                    </a:p>
                    <a:p>
                      <a:endParaRPr lang="th-TH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 April 2015</a:t>
                      </a:r>
                      <a:endParaRPr lang="th-TH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Bangkok Airways</a:t>
                      </a:r>
                    </a:p>
                    <a:p>
                      <a:r>
                        <a:rPr lang="en-US" sz="1600" dirty="0" smtClean="0"/>
                        <a:t>PG 109: 7.25</a:t>
                      </a:r>
                      <a:endParaRPr lang="th-TH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/>
                        <a:t>Depart</a:t>
                      </a:r>
                      <a:r>
                        <a:rPr lang="en-US" sz="1600" baseline="0" dirty="0" smtClean="0"/>
                        <a:t> BKK for </a:t>
                      </a:r>
                      <a:r>
                        <a:rPr lang="en-US" sz="1600" baseline="0" dirty="0" err="1" smtClean="0"/>
                        <a:t>Koh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Samui</a:t>
                      </a:r>
                      <a:r>
                        <a:rPr lang="en-US" sz="1600" baseline="0" dirty="0" smtClean="0"/>
                        <a:t>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 smtClean="0"/>
                        <a:t>Full moon party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3* hotel in </a:t>
                      </a:r>
                      <a:r>
                        <a:rPr lang="en-GB" sz="1600" dirty="0" err="1" smtClean="0"/>
                        <a:t>Samui</a:t>
                      </a:r>
                      <a:endParaRPr lang="th-TH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 April</a:t>
                      </a:r>
                      <a:r>
                        <a:rPr lang="en-US" sz="1600" baseline="0" dirty="0" smtClean="0"/>
                        <a:t> 2016</a:t>
                      </a:r>
                      <a:endParaRPr lang="th-TH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err="1" smtClean="0"/>
                        <a:t>Samui</a:t>
                      </a:r>
                      <a:r>
                        <a:rPr lang="en-US" sz="1600" dirty="0" smtClean="0"/>
                        <a:t> Fre</a:t>
                      </a:r>
                      <a:r>
                        <a:rPr lang="en-US" sz="1600" baseline="0" dirty="0" smtClean="0"/>
                        <a:t>e day-optional island tour</a:t>
                      </a:r>
                      <a:endParaRPr lang="th-TH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3* hotel in </a:t>
                      </a:r>
                      <a:r>
                        <a:rPr lang="en-GB" sz="1600" dirty="0" err="1" smtClean="0"/>
                        <a:t>Samui</a:t>
                      </a:r>
                      <a:endParaRPr lang="th-TH" sz="16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 April 2016</a:t>
                      </a:r>
                      <a:endParaRPr lang="th-TH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Bangkok Airways</a:t>
                      </a:r>
                    </a:p>
                    <a:p>
                      <a:r>
                        <a:rPr lang="en-US" sz="1600" dirty="0" smtClean="0"/>
                        <a:t>PG 118: 9.20</a:t>
                      </a:r>
                      <a:endParaRPr lang="th-TH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/>
                        <a:t>Arrive BKK and fly back to the UK!!</a:t>
                      </a:r>
                      <a:endParaRPr lang="th-TH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3* hotel in </a:t>
                      </a:r>
                      <a:r>
                        <a:rPr lang="en-GB" sz="1600" dirty="0" err="1" smtClean="0"/>
                        <a:t>Samui</a:t>
                      </a:r>
                      <a:endParaRPr lang="th-TH" sz="1600" dirty="0" smtClean="0"/>
                    </a:p>
                    <a:p>
                      <a:endParaRPr lang="th-TH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20898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Why South East Asia Trek?</a:t>
            </a: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Cultural Visit</a:t>
            </a:r>
          </a:p>
          <a:p>
            <a:r>
              <a:rPr lang="en-GB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Party</a:t>
            </a:r>
          </a:p>
          <a:p>
            <a:r>
              <a:rPr lang="en-GB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Food!</a:t>
            </a:r>
          </a:p>
          <a:p>
            <a:r>
              <a:rPr lang="en-GB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RELAX!!</a:t>
            </a:r>
            <a:endParaRPr lang="en-GB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856" y="1817343"/>
            <a:ext cx="5715798" cy="3362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5584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513</TotalTime>
  <Words>736</Words>
  <Application>Microsoft Office PowerPoint</Application>
  <PresentationFormat>Custom</PresentationFormat>
  <Paragraphs>147</Paragraphs>
  <Slides>14</Slides>
  <Notes>0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Overview</vt:lpstr>
      <vt:lpstr>Siem Reap: 28th -30th March</vt:lpstr>
      <vt:lpstr>Ayutthaya: 31st March</vt:lpstr>
      <vt:lpstr>Bangkok: 1st April</vt:lpstr>
      <vt:lpstr>Bangkok: 2nd April [Free Day]</vt:lpstr>
      <vt:lpstr>Samui: 3rd – 5th April</vt:lpstr>
      <vt:lpstr>Key dates</vt:lpstr>
      <vt:lpstr>Why South East Asia Trek?</vt:lpstr>
      <vt:lpstr>How to reserve a spot </vt:lpstr>
      <vt:lpstr>The price does not include: </vt:lpstr>
      <vt:lpstr>Hurry! The spaces are limited!</vt:lpstr>
      <vt:lpstr>Hope to see you at our trek!!!</vt:lpstr>
      <vt:lpstr>VISA to Cambodia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SEA Trek 2015</dc:title>
  <dc:creator>Khemploy Tonsakulrungruang</dc:creator>
  <cp:lastModifiedBy>Kade-Chanya Wilailak</cp:lastModifiedBy>
  <cp:revision>47</cp:revision>
  <dcterms:created xsi:type="dcterms:W3CDTF">2014-12-30T10:13:03Z</dcterms:created>
  <dcterms:modified xsi:type="dcterms:W3CDTF">2015-01-12T23:16:29Z</dcterms:modified>
</cp:coreProperties>
</file>