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7" r:id="rId3"/>
    <p:sldId id="280" r:id="rId4"/>
    <p:sldId id="289" r:id="rId5"/>
    <p:sldId id="296" r:id="rId6"/>
    <p:sldId id="303" r:id="rId7"/>
    <p:sldId id="305" r:id="rId8"/>
    <p:sldId id="301" r:id="rId9"/>
    <p:sldId id="300" r:id="rId10"/>
    <p:sldId id="304" r:id="rId11"/>
    <p:sldId id="294" r:id="rId12"/>
    <p:sldId id="295" r:id="rId13"/>
    <p:sldId id="306" r:id="rId14"/>
    <p:sldId id="288" r:id="rId15"/>
    <p:sldId id="299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5" autoAdjust="0"/>
    <p:restoredTop sz="94699"/>
  </p:normalViewPr>
  <p:slideViewPr>
    <p:cSldViewPr snapToGrid="0" snapToObjects="1">
      <p:cViewPr varScale="1">
        <p:scale>
          <a:sx n="88" d="100"/>
          <a:sy n="88" d="100"/>
        </p:scale>
        <p:origin x="2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1CDFE-1060-9644-B3F9-C4838E64F46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3E634-D890-1041-AF39-141A2CE2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2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3187-68B4-DC4E-8270-F8C9982E2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0575"/>
            <a:ext cx="9144000" cy="2237291"/>
          </a:xfrm>
          <a:prstGeom prst="rect">
            <a:avLst/>
          </a:prstGeom>
        </p:spPr>
        <p:txBody>
          <a:bodyPr anchor="t" anchorCtr="0"/>
          <a:lstStyle>
            <a:lvl1pPr algn="r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93A6C-FEA1-1244-999B-550BF5584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450104"/>
            <a:ext cx="9144000" cy="930244"/>
          </a:xfrm>
        </p:spPr>
        <p:txBody>
          <a:bodyPr/>
          <a:lstStyle>
            <a:lvl1pPr marL="0" indent="0" algn="r">
              <a:buNone/>
              <a:defRPr sz="2400" b="0" i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8E7AE-B642-3C4F-BAC7-5432B875E471}"/>
              </a:ext>
            </a:extLst>
          </p:cNvPr>
          <p:cNvSpPr txBox="1">
            <a:spLocks/>
          </p:cNvSpPr>
          <p:nvPr userDrawn="1"/>
        </p:nvSpPr>
        <p:spPr>
          <a:xfrm>
            <a:off x="407988" y="6176684"/>
            <a:ext cx="3403327" cy="41069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london.edu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89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07A45-310E-7848-A4D5-2A2EFCC96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38600" y="1268413"/>
            <a:ext cx="7316788" cy="4897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7D52B-3DCD-EF40-A4E3-CA1E501C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0D948-197F-614F-A309-DA32460C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7ED0F-F0DC-EB44-96E7-F558F2DF5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3429000"/>
            <a:ext cx="5043487" cy="1944688"/>
          </a:xfrm>
          <a:solidFill>
            <a:schemeClr val="tx1"/>
          </a:solidFill>
        </p:spPr>
        <p:txBody>
          <a:bodyPr lIns="180000" tIns="180000" rIns="216000" bIns="18000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 b="0">
                <a:solidFill>
                  <a:schemeClr val="bg1"/>
                </a:solidFill>
              </a:defRPr>
            </a:lvl2pPr>
            <a:lvl3pPr marL="914400" indent="0">
              <a:buNone/>
              <a:defRPr sz="1400" b="0">
                <a:solidFill>
                  <a:schemeClr val="bg1"/>
                </a:solidFill>
              </a:defRPr>
            </a:lvl3pPr>
            <a:lvl4pPr marL="1371600" indent="0">
              <a:buNone/>
              <a:defRPr sz="1400" b="0">
                <a:solidFill>
                  <a:schemeClr val="bg1"/>
                </a:solidFill>
              </a:defRPr>
            </a:lvl4pPr>
            <a:lvl5pPr marL="182880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273A7FC-4C2E-634F-8B82-4099E893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</p:spPr>
        <p:txBody>
          <a:bodyPr lIns="90000" rIns="0"/>
          <a:lstStyle>
            <a:lvl1pPr algn="r">
              <a:defRPr sz="2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3D6BFBD-B673-5D4C-8261-A93781D42B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6263" y="788272"/>
            <a:ext cx="8172000" cy="289161"/>
          </a:xfrm>
        </p:spPr>
        <p:txBody>
          <a:bodyPr rIns="0">
            <a:noAutofit/>
          </a:bodyPr>
          <a:lstStyle>
            <a:lvl1pPr marL="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266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99A8256-CD9F-3747-B6B0-7475B9649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268413"/>
            <a:ext cx="3629024" cy="4897437"/>
          </a:xfrm>
          <a:solidFill>
            <a:schemeClr val="bg2"/>
          </a:solidFill>
        </p:spPr>
        <p:txBody>
          <a:bodyPr lIns="180000" tIns="180000" rIns="216000" bIns="18000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bg1"/>
                </a:solidFill>
              </a:defRPr>
            </a:lvl2pPr>
            <a:lvl3pPr marL="914400" indent="0">
              <a:buNone/>
              <a:defRPr sz="1400" b="0">
                <a:solidFill>
                  <a:schemeClr val="bg1"/>
                </a:solidFill>
              </a:defRPr>
            </a:lvl3pPr>
            <a:lvl4pPr marL="1371600" indent="0">
              <a:buNone/>
              <a:defRPr sz="1400" b="0">
                <a:solidFill>
                  <a:schemeClr val="bg1"/>
                </a:solidFill>
              </a:defRPr>
            </a:lvl4pPr>
            <a:lvl5pPr marL="182880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07A45-310E-7848-A4D5-2A2EFCC96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38600" y="1268413"/>
            <a:ext cx="7316788" cy="4897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7D52B-3DCD-EF40-A4E3-CA1E501C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0D948-197F-614F-A309-DA32460C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FE1F78-7A0F-794F-AB6C-561EAABA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</p:spPr>
        <p:txBody>
          <a:bodyPr lIns="90000" rIns="0"/>
          <a:lstStyle>
            <a:lvl1pPr algn="r">
              <a:defRPr sz="2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425F5BF-4477-AF4A-9A0B-DF5B5FC09A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263" y="788272"/>
            <a:ext cx="8172000" cy="289161"/>
          </a:xfrm>
        </p:spPr>
        <p:txBody>
          <a:bodyPr rIns="0">
            <a:noAutofit/>
          </a:bodyPr>
          <a:lstStyle>
            <a:lvl1pPr marL="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71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07A45-310E-7848-A4D5-2A2EFCC96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7988" y="2060574"/>
            <a:ext cx="10947400" cy="4105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99A8256-CD9F-3747-B6B0-7475B9649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9588" y="1268414"/>
            <a:ext cx="2743200" cy="4608512"/>
          </a:xfrm>
          <a:solidFill>
            <a:schemeClr val="tx1"/>
          </a:solidFill>
        </p:spPr>
        <p:txBody>
          <a:bodyPr lIns="180000" tIns="180000" rIns="216000" bIns="18000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 b="0">
                <a:solidFill>
                  <a:schemeClr val="bg1"/>
                </a:solidFill>
              </a:defRPr>
            </a:lvl2pPr>
            <a:lvl3pPr marL="914400" indent="0">
              <a:buNone/>
              <a:defRPr sz="1400" b="0">
                <a:solidFill>
                  <a:schemeClr val="bg1"/>
                </a:solidFill>
              </a:defRPr>
            </a:lvl3pPr>
            <a:lvl4pPr marL="1371600" indent="0">
              <a:buNone/>
              <a:defRPr sz="1400" b="0">
                <a:solidFill>
                  <a:schemeClr val="bg1"/>
                </a:solidFill>
              </a:defRPr>
            </a:lvl4pPr>
            <a:lvl5pPr marL="182880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7D52B-3DCD-EF40-A4E3-CA1E501C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0D948-197F-614F-A309-DA32460C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F4132E2-254F-334C-9E32-5FA47CD6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</p:spPr>
        <p:txBody>
          <a:bodyPr lIns="90000" rIns="0"/>
          <a:lstStyle>
            <a:lvl1pPr algn="r">
              <a:defRPr sz="2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32D2696-58FB-C841-BA21-92367B8EB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263" y="788272"/>
            <a:ext cx="8172000" cy="289161"/>
          </a:xfrm>
        </p:spPr>
        <p:txBody>
          <a:bodyPr rIns="0">
            <a:noAutofit/>
          </a:bodyPr>
          <a:lstStyle>
            <a:lvl1pPr marL="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66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Text with picture">
  <p:cSld name="1_9 Text with pictu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>
            <a:spLocks noGrp="1"/>
          </p:cNvSpPr>
          <p:nvPr>
            <p:ph type="pic" idx="2"/>
          </p:nvPr>
        </p:nvSpPr>
        <p:spPr>
          <a:xfrm>
            <a:off x="4953000" y="1268413"/>
            <a:ext cx="6402388" cy="459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07988" y="1268413"/>
            <a:ext cx="436403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3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433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ction divider sm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39EBF3-A304-F04E-8342-F357FC8743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760" y="2060575"/>
            <a:ext cx="7557452" cy="1992951"/>
          </a:xfrm>
        </p:spPr>
        <p:txBody>
          <a:bodyPr>
            <a:normAutofit/>
          </a:bodyPr>
          <a:lstStyle>
            <a:lvl1pPr marL="0" indent="0" algn="r"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F027CF-36A4-7546-9746-B0EB00F2F8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4759" y="4437063"/>
            <a:ext cx="7557453" cy="73818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177AF0E-3FBF-3C49-AEA0-AE8DC8E194B9}"/>
              </a:ext>
            </a:extLst>
          </p:cNvPr>
          <p:cNvSpPr txBox="1">
            <a:spLocks/>
          </p:cNvSpPr>
          <p:nvPr userDrawn="1"/>
        </p:nvSpPr>
        <p:spPr>
          <a:xfrm>
            <a:off x="407988" y="6176684"/>
            <a:ext cx="3403327" cy="41069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london.edu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26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84069-3119-6B4C-821D-3C2018FE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81E6C-A841-2148-AC26-FF7B5B68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2DE192-AF76-A84C-982C-D8F94115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</p:spPr>
        <p:txBody>
          <a:bodyPr lIns="90000" rIns="0"/>
          <a:lstStyle>
            <a:lvl1pPr algn="r">
              <a:defRPr sz="2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681F134-00E6-BF4B-BE6F-46F8D4DF2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263" y="788272"/>
            <a:ext cx="8172000" cy="289161"/>
          </a:xfrm>
        </p:spPr>
        <p:txBody>
          <a:bodyPr rIns="0">
            <a:noAutofit/>
          </a:bodyPr>
          <a:lstStyle>
            <a:lvl1pPr marL="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12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84069-3119-6B4C-821D-3C2018FE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81E6C-A841-2148-AC26-FF7B5B68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946596-E589-F841-B981-52B936119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268413"/>
            <a:ext cx="10944225" cy="4897437"/>
          </a:xfrm>
        </p:spPr>
        <p:txBody>
          <a:bodyPr lIns="0" tIns="72000" rIns="0" bIns="72000" numCol="1" spcCol="36000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8DE5C75-2CE1-6E4F-90A0-4170955C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</p:spPr>
        <p:txBody>
          <a:bodyPr lIns="90000" rIns="0"/>
          <a:lstStyle>
            <a:lvl1pPr algn="r">
              <a:defRPr sz="2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CD8E9BA-D352-3143-85E4-AB805A2C2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263" y="788272"/>
            <a:ext cx="8172000" cy="289161"/>
          </a:xfrm>
        </p:spPr>
        <p:txBody>
          <a:bodyPr rIns="0">
            <a:noAutofit/>
          </a:bodyPr>
          <a:lstStyle>
            <a:lvl1pPr marL="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62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 and bullets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84069-3119-6B4C-821D-3C2018FE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81E6C-A841-2148-AC26-FF7B5B68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0295C9-1AD1-324E-B5FE-BDEC825A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</p:spPr>
        <p:txBody>
          <a:bodyPr lIns="90000" rIns="0"/>
          <a:lstStyle>
            <a:lvl1pPr algn="r">
              <a:defRPr sz="2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008BAE-FDB4-1041-9A3F-DD7CF1248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263" y="788272"/>
            <a:ext cx="8172000" cy="289161"/>
          </a:xfrm>
        </p:spPr>
        <p:txBody>
          <a:bodyPr rIns="0">
            <a:noAutofit/>
          </a:bodyPr>
          <a:lstStyle>
            <a:lvl1pPr marL="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3E711A2-8079-A94C-A4C6-85D381809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268413"/>
            <a:ext cx="10944225" cy="4897437"/>
          </a:xfrm>
        </p:spPr>
        <p:txBody>
          <a:bodyPr lIns="0" tIns="72000" rIns="0" bIns="72000" numCol="1" spcCol="360000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21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3B81F-8947-7943-9391-E3BF0FB54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268413"/>
            <a:ext cx="10945812" cy="4897437"/>
          </a:xfrm>
        </p:spPr>
        <p:txBody>
          <a:bodyPr lIns="0" tIns="72000" rIns="0" bIns="72000"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  <a:lvl6pPr marL="2286000" indent="0">
              <a:buNone/>
              <a:defRPr sz="1200"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F1863-FE2B-3847-B8BE-AA19C95F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23786-EC82-D244-8EA4-4E433357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3A5930E-8D75-AA4A-B6D8-DE63A7CF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</p:spPr>
        <p:txBody>
          <a:bodyPr lIns="90000" rIns="0"/>
          <a:lstStyle>
            <a:lvl1pPr algn="r">
              <a:defRPr sz="2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00D5514-CA9E-CA4D-9B5E-C5C6E1ACF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263" y="788272"/>
            <a:ext cx="8172000" cy="289161"/>
          </a:xfrm>
        </p:spPr>
        <p:txBody>
          <a:bodyPr rIns="0">
            <a:noAutofit/>
          </a:bodyPr>
          <a:lstStyle>
            <a:lvl1pPr marL="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41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0E96-188B-0C4B-87FF-DACD05760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268413"/>
            <a:ext cx="5400000" cy="48974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E236E-06BC-E04B-ADA3-688469673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8263" y="1268413"/>
            <a:ext cx="5400000" cy="48974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147C2-C695-A744-8D7E-823C9A35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8481-ED1B-5843-934B-5B18805D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3775E9-5C01-1742-9953-68C840F1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</p:spPr>
        <p:txBody>
          <a:bodyPr lIns="90000" rIns="0"/>
          <a:lstStyle>
            <a:lvl1pPr algn="r">
              <a:defRPr sz="2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63E2888-93BF-CD42-A0DA-0DFFDEA5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263" y="788272"/>
            <a:ext cx="8172000" cy="289161"/>
          </a:xfrm>
        </p:spPr>
        <p:txBody>
          <a:bodyPr rIns="0">
            <a:noAutofit/>
          </a:bodyPr>
          <a:lstStyle>
            <a:lvl1pPr marL="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9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B7143-21D9-DD48-BA3E-1227E17F9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267199"/>
            <a:ext cx="5400000" cy="793375"/>
          </a:xfrm>
        </p:spPr>
        <p:txBody>
          <a:bodyPr anchor="t" anchorCtr="0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17054-5FCF-D840-90F8-57B10759E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8" y="2060575"/>
            <a:ext cx="5400000" cy="4105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20495-9155-A445-81A0-0750077E8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2213" y="1268413"/>
            <a:ext cx="5400000" cy="792161"/>
          </a:xfrm>
        </p:spPr>
        <p:txBody>
          <a:bodyPr anchor="t" anchorCtr="0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9709A-9ADC-404E-AA36-BCB5A2FF6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2213" y="2060575"/>
            <a:ext cx="5400000" cy="41052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AA263B-CB05-2941-B069-FCD1CBB1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DB269-3B65-174D-8508-02038C9F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EB439C4-AE46-EA48-962B-C69136F4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</p:spPr>
        <p:txBody>
          <a:bodyPr lIns="90000" rIns="0"/>
          <a:lstStyle>
            <a:lvl1pPr algn="r">
              <a:defRPr sz="2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B228E1B-6D10-504C-BE9E-D808137DE5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263" y="788272"/>
            <a:ext cx="8172000" cy="289161"/>
          </a:xfrm>
        </p:spPr>
        <p:txBody>
          <a:bodyPr rIns="0">
            <a:noAutofit/>
          </a:bodyPr>
          <a:lstStyle>
            <a:lvl1pPr marL="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18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07A45-310E-7848-A4D5-2A2EFCC96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53000" y="1268413"/>
            <a:ext cx="6402388" cy="45926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5737C-DB26-4D4E-BBC7-6B49B8234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268413"/>
            <a:ext cx="4364037" cy="46005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7D52B-3DCD-EF40-A4E3-CA1E501C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0D948-197F-614F-A309-DA32460C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B86D5F-59B1-B04A-AD5E-C774658F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</p:spPr>
        <p:txBody>
          <a:bodyPr lIns="90000" rIns="0"/>
          <a:lstStyle>
            <a:lvl1pPr algn="r">
              <a:defRPr sz="2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26C25D-0963-C64B-A09E-D610F71F2F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263" y="788272"/>
            <a:ext cx="8172000" cy="289161"/>
          </a:xfrm>
        </p:spPr>
        <p:txBody>
          <a:bodyPr rIns="0">
            <a:noAutofit/>
          </a:bodyPr>
          <a:lstStyle>
            <a:lvl1pPr marL="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33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1AF07-C2D7-B04F-9930-63B44BDE8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268413"/>
            <a:ext cx="10945812" cy="489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97C5F-8193-8D42-A34F-7C7632EC5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88F4-BEC4-CF45-AFAB-4DF608226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5BB898F2-C1A7-3248-94F8-7C3EE53467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AFB064-0CE3-4542-96E0-1B4C54BB2C07}"/>
              </a:ext>
            </a:extLst>
          </p:cNvPr>
          <p:cNvSpPr txBox="1">
            <a:spLocks/>
          </p:cNvSpPr>
          <p:nvPr userDrawn="1"/>
        </p:nvSpPr>
        <p:spPr>
          <a:xfrm>
            <a:off x="407988" y="6176684"/>
            <a:ext cx="3403327" cy="41069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london.edu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8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66" r:id="rId4"/>
    <p:sldLayoutId id="2147483667" r:id="rId5"/>
    <p:sldLayoutId id="2147483650" r:id="rId6"/>
    <p:sldLayoutId id="2147483652" r:id="rId7"/>
    <p:sldLayoutId id="2147483653" r:id="rId8"/>
    <p:sldLayoutId id="2147483657" r:id="rId9"/>
    <p:sldLayoutId id="2147483663" r:id="rId10"/>
    <p:sldLayoutId id="2147483664" r:id="rId11"/>
    <p:sldLayoutId id="2147483665" r:id="rId12"/>
    <p:sldLayoutId id="214748366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51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2795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orient="horz" pos="1298" userDrawn="1">
          <p15:clr>
            <a:srgbClr val="F26B43"/>
          </p15:clr>
        </p15:guide>
        <p15:guide id="8" orient="horz" pos="3884" userDrawn="1">
          <p15:clr>
            <a:srgbClr val="F26B43"/>
          </p15:clr>
        </p15:guide>
        <p15:guide id="9" orient="horz" pos="799" userDrawn="1">
          <p15:clr>
            <a:srgbClr val="F26B43"/>
          </p15:clr>
        </p15:guide>
        <p15:guide id="10" orient="horz" pos="3702" userDrawn="1">
          <p15:clr>
            <a:srgbClr val="F26B43"/>
          </p15:clr>
        </p15:guide>
        <p15:guide id="11" orient="horz" pos="22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bshub.london.edu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business-functions/organization/our-insights/the-organization-blog" TargetMode="External"/><Relationship Id="rId2" Type="http://schemas.openxmlformats.org/officeDocument/2006/relationships/hyperlink" Target="https://www.cipd.co.uk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rexecutive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mba-exchange.com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docs.google.com/spreadsheets/d/1BAAEGu5vluxDASBYMRbMFTCGmSVtqP_VJJ0PhdVesos/edit?usp=shar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hyperlink" Target="http://www.workinstartups.com/" TargetMode="External"/><Relationship Id="rId5" Type="http://schemas.openxmlformats.org/officeDocument/2006/relationships/image" Target="../media/image9.svg"/><Relationship Id="rId10" Type="http://schemas.openxmlformats.org/officeDocument/2006/relationships/hyperlink" Target="http://www.angel.com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otta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87DD-1299-154C-937C-2D57F3737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Exploring Careers in</a:t>
            </a:r>
            <a:br>
              <a:rPr lang="en-US" sz="5400" dirty="0"/>
            </a:br>
            <a:r>
              <a:rPr lang="en-US" sz="5400" dirty="0"/>
              <a:t>People Professions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2CBE6-1B72-6846-AC47-BE55EA506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People Strategy Society with Career Centre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October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835FB85-E0CC-4B4F-A4E7-C4C2A63AB3CC}"/>
              </a:ext>
            </a:extLst>
          </p:cNvPr>
          <p:cNvSpPr txBox="1">
            <a:spLocks/>
          </p:cNvSpPr>
          <p:nvPr/>
        </p:nvSpPr>
        <p:spPr>
          <a:xfrm>
            <a:off x="-508727" y="3516087"/>
            <a:ext cx="4192451" cy="73818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ja-JP" sz="1600" dirty="0">
                <a:solidFill>
                  <a:schemeClr val="bg1"/>
                </a:solidFill>
              </a:rPr>
              <a:t>Join the People Strategy Society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ja-JP" sz="1600" dirty="0">
                <a:solidFill>
                  <a:schemeClr val="bg1"/>
                </a:solidFill>
              </a:rPr>
              <a:t>if you have not!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2EC358B-3754-4087-B548-17EE4065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2" y="4097273"/>
            <a:ext cx="1944915" cy="19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5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970AD9-30CB-4C2C-8C3C-CCB184D7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72651-C478-489D-A1C9-0B14BE5F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A83F6C-A978-D644-AB5A-AFEDC7E4D264}"/>
              </a:ext>
            </a:extLst>
          </p:cNvPr>
          <p:cNvSpPr/>
          <p:nvPr/>
        </p:nvSpPr>
        <p:spPr>
          <a:xfrm>
            <a:off x="852660" y="2104243"/>
            <a:ext cx="4996545" cy="3534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Executive search firms include </a:t>
            </a:r>
            <a:r>
              <a:rPr lang="en-GB" sz="1400" b="1" dirty="0">
                <a:solidFill>
                  <a:schemeClr val="accent1"/>
                </a:solidFill>
              </a:rPr>
              <a:t>Egon Zehnder, Korn Ferry, Russel Reynolds</a:t>
            </a:r>
            <a:r>
              <a:rPr lang="en-GB" sz="1400" dirty="0">
                <a:solidFill>
                  <a:schemeClr val="accent1"/>
                </a:solidFill>
              </a:rPr>
              <a:t>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They have three main functions, </a:t>
            </a:r>
            <a:r>
              <a:rPr lang="en-GB" sz="1400" b="1" dirty="0">
                <a:solidFill>
                  <a:schemeClr val="accent1"/>
                </a:solidFill>
              </a:rPr>
              <a:t>search, coaching and assessment </a:t>
            </a:r>
            <a:r>
              <a:rPr lang="en-GB" sz="1400" dirty="0">
                <a:solidFill>
                  <a:schemeClr val="accent1"/>
                </a:solidFill>
              </a:rPr>
              <a:t>to </a:t>
            </a:r>
            <a:r>
              <a:rPr lang="en-GB" sz="1400" b="1" dirty="0">
                <a:solidFill>
                  <a:schemeClr val="accent1"/>
                </a:solidFill>
              </a:rPr>
              <a:t>support the leadership development of executives</a:t>
            </a:r>
            <a:r>
              <a:rPr lang="en-GB" sz="1400" dirty="0">
                <a:solidFill>
                  <a:schemeClr val="accent1"/>
                </a:solidFill>
              </a:rPr>
              <a:t> and </a:t>
            </a:r>
            <a:r>
              <a:rPr lang="en-GB" sz="1400" b="1" dirty="0">
                <a:solidFill>
                  <a:schemeClr val="accent1"/>
                </a:solidFill>
              </a:rPr>
              <a:t>to build the best management team for the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Their competitive advantage is the network they have in the market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779BA2D-B2A9-8543-968D-1F348EA92355}"/>
              </a:ext>
            </a:extLst>
          </p:cNvPr>
          <p:cNvSpPr txBox="1">
            <a:spLocks/>
          </p:cNvSpPr>
          <p:nvPr/>
        </p:nvSpPr>
        <p:spPr>
          <a:xfrm>
            <a:off x="2197970" y="1697085"/>
            <a:ext cx="2305925" cy="365126"/>
          </a:xfrm>
          <a:prstGeom prst="rect">
            <a:avLst/>
          </a:prstGeom>
        </p:spPr>
        <p:txBody>
          <a:bodyPr vert="horz" lIns="0" tIns="72000" rIns="0" bIns="7200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Executive Search Firms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D57DEA-0BA5-AC48-A094-4F0AE7494801}"/>
              </a:ext>
            </a:extLst>
          </p:cNvPr>
          <p:cNvSpPr/>
          <p:nvPr/>
        </p:nvSpPr>
        <p:spPr>
          <a:xfrm>
            <a:off x="7124050" y="1723657"/>
            <a:ext cx="34481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Specialised Coaching Companies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7FDE74-5C81-924F-94F8-3D6E28A1865C}"/>
              </a:ext>
            </a:extLst>
          </p:cNvPr>
          <p:cNvSpPr/>
          <p:nvPr/>
        </p:nvSpPr>
        <p:spPr>
          <a:xfrm>
            <a:off x="6342798" y="2104243"/>
            <a:ext cx="4996545" cy="3534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There are some firms that </a:t>
            </a:r>
            <a:r>
              <a:rPr lang="en-US" sz="1400" b="1" dirty="0">
                <a:solidFill>
                  <a:schemeClr val="tx2"/>
                </a:solidFill>
              </a:rPr>
              <a:t>focus only on coaching </a:t>
            </a:r>
            <a:r>
              <a:rPr lang="en-US" sz="1400" dirty="0">
                <a:solidFill>
                  <a:schemeClr val="tx2"/>
                </a:solidFill>
              </a:rPr>
              <a:t>without the search and assessment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Their competitive advantage is the coaching skill they have developed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0462DB-153F-384F-BF1F-47E26E2A60FA}"/>
              </a:ext>
            </a:extLst>
          </p:cNvPr>
          <p:cNvSpPr/>
          <p:nvPr/>
        </p:nvSpPr>
        <p:spPr>
          <a:xfrm>
            <a:off x="485323" y="839650"/>
            <a:ext cx="1970493" cy="53153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Executive Search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&amp; Coaching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00B136-BFCD-6B43-8CC3-EBC651570E08}"/>
              </a:ext>
            </a:extLst>
          </p:cNvPr>
          <p:cNvSpPr/>
          <p:nvPr/>
        </p:nvSpPr>
        <p:spPr>
          <a:xfrm>
            <a:off x="175425" y="757309"/>
            <a:ext cx="362063" cy="35252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41" name="AutoShape 2" descr="Willis Towers Watson Logo">
            <a:extLst>
              <a:ext uri="{FF2B5EF4-FFF2-40B4-BE49-F238E27FC236}">
                <a16:creationId xmlns:a16="http://schemas.microsoft.com/office/drawing/2014/main" id="{B2ECF02F-A6CC-E841-8770-724CF17DD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FB7FC5-27C2-1941-AC5E-C3DAFDDE07EC}"/>
              </a:ext>
            </a:extLst>
          </p:cNvPr>
          <p:cNvSpPr/>
          <p:nvPr/>
        </p:nvSpPr>
        <p:spPr>
          <a:xfrm>
            <a:off x="2524706" y="4421951"/>
            <a:ext cx="1652451" cy="409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Search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0C87A6-0225-C640-9218-F5D789F8B77D}"/>
              </a:ext>
            </a:extLst>
          </p:cNvPr>
          <p:cNvSpPr/>
          <p:nvPr/>
        </p:nvSpPr>
        <p:spPr>
          <a:xfrm>
            <a:off x="1220059" y="5052021"/>
            <a:ext cx="1652451" cy="409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Coaching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36DB32B-2487-3D41-955F-00702B8D3ED0}"/>
              </a:ext>
            </a:extLst>
          </p:cNvPr>
          <p:cNvSpPr/>
          <p:nvPr/>
        </p:nvSpPr>
        <p:spPr>
          <a:xfrm>
            <a:off x="3811089" y="5052021"/>
            <a:ext cx="1652451" cy="409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Assessment</a:t>
            </a:r>
          </a:p>
        </p:txBody>
      </p:sp>
      <p:pic>
        <p:nvPicPr>
          <p:cNvPr id="6" name="Graphic 5" descr="Arrow circle">
            <a:extLst>
              <a:ext uri="{FF2B5EF4-FFF2-40B4-BE49-F238E27FC236}">
                <a16:creationId xmlns:a16="http://schemas.microsoft.com/office/drawing/2014/main" id="{2596123B-04FD-5644-83B5-FAA7BCB6C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7159" y="4835780"/>
            <a:ext cx="697774" cy="664132"/>
          </a:xfrm>
          <a:prstGeom prst="rect">
            <a:avLst/>
          </a:prstGeom>
        </p:spPr>
      </p:pic>
      <p:sp>
        <p:nvSpPr>
          <p:cNvPr id="25" name="Title 4">
            <a:extLst>
              <a:ext uri="{FF2B5EF4-FFF2-40B4-BE49-F238E27FC236}">
                <a16:creationId xmlns:a16="http://schemas.microsoft.com/office/drawing/2014/main" id="{9D69D3C2-1BBE-F540-A7DA-5388F1EC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</p:spPr>
        <p:txBody>
          <a:bodyPr/>
          <a:lstStyle/>
          <a:p>
            <a:r>
              <a:rPr lang="en-US" dirty="0"/>
              <a:t>Recruiting for Executive Search &amp; Coaching Firms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79A53AA-4B17-6944-B5E8-EE04A927DC21}"/>
              </a:ext>
            </a:extLst>
          </p:cNvPr>
          <p:cNvSpPr txBox="1">
            <a:spLocks/>
          </p:cNvSpPr>
          <p:nvPr/>
        </p:nvSpPr>
        <p:spPr>
          <a:xfrm>
            <a:off x="3176263" y="788272"/>
            <a:ext cx="8172000" cy="289161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0" i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Executive Search firms and coaching companies provide leadership development and consulting to executives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CAE79D-72E5-8B4B-B3F6-68714850DD12}"/>
              </a:ext>
            </a:extLst>
          </p:cNvPr>
          <p:cNvSpPr/>
          <p:nvPr/>
        </p:nvSpPr>
        <p:spPr>
          <a:xfrm>
            <a:off x="0" y="5797931"/>
            <a:ext cx="12115800" cy="42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Recruiting is mostly done through networking – There are some LBS alums working in the area!</a:t>
            </a:r>
          </a:p>
        </p:txBody>
      </p:sp>
    </p:spTree>
    <p:extLst>
      <p:ext uri="{BB962C8B-B14F-4D97-AF65-F5344CB8AC3E}">
        <p14:creationId xmlns:p14="http://schemas.microsoft.com/office/powerpoint/2010/main" val="21247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F4EB68-91A8-4847-AD38-78114637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48001-CF28-427B-84AB-01DD1A59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F7137-1DB5-4512-A7F0-F07279F76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Networking is super important for both structured and unstructured recruiting</a:t>
            </a:r>
          </a:p>
          <a:p>
            <a:endParaRPr lang="en-GB" b="1" dirty="0"/>
          </a:p>
          <a:p>
            <a:r>
              <a:rPr lang="en-GB" b="1" dirty="0"/>
              <a:t>Leverage LBS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Talk to today’s panellists, or your classmates who have experiences in the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LBS Faculties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Alumni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LBS Hub: </a:t>
            </a:r>
            <a:r>
              <a:rPr lang="en-GB" dirty="0">
                <a:hlinkClick r:id="rId2"/>
              </a:rPr>
              <a:t>https://www.lbshub.london.edu/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LinkedIn</a:t>
            </a:r>
          </a:p>
          <a:p>
            <a:endParaRPr lang="en-GB" dirty="0"/>
          </a:p>
          <a:p>
            <a:r>
              <a:rPr lang="en-GB" b="1" dirty="0"/>
              <a:t>Leverage Career Centre resources</a:t>
            </a:r>
            <a:endParaRPr lang="en-GB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“Build Connections”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“Leverage Connections for Career </a:t>
            </a:r>
            <a:r>
              <a:rPr lang="en-US" dirty="0" err="1"/>
              <a:t>Impac</a:t>
            </a:r>
            <a:r>
              <a:rPr lang="en-GB" dirty="0"/>
              <a:t>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Talk to career coaches</a:t>
            </a:r>
            <a:br>
              <a:rPr lang="en-GB" dirty="0"/>
            </a:b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955ACE-564F-4CBA-ABD0-8B8E51C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Advise: Network, network, network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CDDC9D-98CD-4897-826C-835D7B8C3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5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660543-605D-4509-9C5E-7E8283AC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71186-0F91-4330-8AA6-1520C295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7920F-1FDD-41B3-A354-4E75C320F7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You should be able to talk about..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Useful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CIPD</a:t>
            </a:r>
          </a:p>
          <a:p>
            <a:r>
              <a:rPr lang="en-GB" dirty="0">
                <a:hlinkClick r:id="rId2"/>
              </a:rPr>
              <a:t>https://www.cipd.co.uk/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McKinsey Organization Blog</a:t>
            </a:r>
          </a:p>
          <a:p>
            <a:r>
              <a:rPr lang="en-GB" dirty="0">
                <a:hlinkClick r:id="rId3"/>
              </a:rPr>
              <a:t>https://www.mckinsey.com/business-functions/organization/our-insights/the-organization-blog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Human Resource Executive</a:t>
            </a:r>
          </a:p>
          <a:p>
            <a:r>
              <a:rPr lang="en-GB" dirty="0">
                <a:hlinkClick r:id="rId4"/>
              </a:rPr>
              <a:t>https://hrexecutive.com/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D2DF5E-B804-4E4D-AFA9-50B87318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Advise: Familiarise yourself with terms and trends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886740-A1C9-4F28-912A-4EE9B0519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AB70BD-1E69-409F-ACF2-1267850BE92E}"/>
              </a:ext>
            </a:extLst>
          </p:cNvPr>
          <p:cNvSpPr/>
          <p:nvPr/>
        </p:nvSpPr>
        <p:spPr>
          <a:xfrm>
            <a:off x="4589068" y="1721688"/>
            <a:ext cx="1685756" cy="820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People Analytics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5A4F79-858B-472B-88B1-7D5894844F33}"/>
              </a:ext>
            </a:extLst>
          </p:cNvPr>
          <p:cNvSpPr/>
          <p:nvPr/>
        </p:nvSpPr>
        <p:spPr>
          <a:xfrm>
            <a:off x="2432730" y="2290443"/>
            <a:ext cx="2290581" cy="820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Diversity &amp; Inclusion (D&amp;I)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D0E36C-00E3-479D-A34A-EDAD72BF0D20}"/>
              </a:ext>
            </a:extLst>
          </p:cNvPr>
          <p:cNvSpPr/>
          <p:nvPr/>
        </p:nvSpPr>
        <p:spPr>
          <a:xfrm>
            <a:off x="8007654" y="1721688"/>
            <a:ext cx="2001317" cy="820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Employee Experience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F06DB8-1091-407A-BE76-8811D0ED840B}"/>
              </a:ext>
            </a:extLst>
          </p:cNvPr>
          <p:cNvSpPr/>
          <p:nvPr/>
        </p:nvSpPr>
        <p:spPr>
          <a:xfrm>
            <a:off x="6140581" y="2290443"/>
            <a:ext cx="2001317" cy="820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Employee Wellbeing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F71075-6051-49C5-B6CE-6BB93383A9F3}"/>
              </a:ext>
            </a:extLst>
          </p:cNvPr>
          <p:cNvSpPr/>
          <p:nvPr/>
        </p:nvSpPr>
        <p:spPr>
          <a:xfrm>
            <a:off x="881217" y="1721688"/>
            <a:ext cx="1685756" cy="820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Work from home</a:t>
            </a:r>
          </a:p>
        </p:txBody>
      </p:sp>
    </p:spTree>
    <p:extLst>
      <p:ext uri="{BB962C8B-B14F-4D97-AF65-F5344CB8AC3E}">
        <p14:creationId xmlns:p14="http://schemas.microsoft.com/office/powerpoint/2010/main" val="276930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AD9DDC-F51F-42E7-8017-2A452A24F0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Q&amp;A on briefing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DF151-E8D6-47DF-BCA8-9548578EAE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3688" y="6303963"/>
            <a:ext cx="468312" cy="323850"/>
          </a:xfrm>
        </p:spPr>
        <p:txBody>
          <a:bodyPr/>
          <a:lstStyle/>
          <a:p>
            <a:fld id="{F97EA6E0-ACB3-C744-814F-68814E5220CF}" type="slidenum">
              <a:rPr lang="en-US" smtClean="0"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8451B-9261-4BD4-84AC-5AB6E105CB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0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65D9CC-6198-4353-9EF5-B7A0EF10FE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Panel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A3F6-BED8-4533-B2F6-95FBD7F5DD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5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/>
              <a:t>Our speakers</a:t>
            </a:r>
            <a:endParaRPr/>
          </a:p>
        </p:txBody>
      </p:sp>
      <p:graphicFrame>
        <p:nvGraphicFramePr>
          <p:cNvPr id="102" name="Google Shape;102;p2"/>
          <p:cNvGraphicFramePr/>
          <p:nvPr>
            <p:extLst>
              <p:ext uri="{D42A27DB-BD31-4B8C-83A1-F6EECF244321}">
                <p14:modId xmlns:p14="http://schemas.microsoft.com/office/powerpoint/2010/main" val="1086690607"/>
              </p:ext>
            </p:extLst>
          </p:nvPr>
        </p:nvGraphicFramePr>
        <p:xfrm>
          <a:off x="399709" y="2652505"/>
          <a:ext cx="11454650" cy="26568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A89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dirty="0"/>
                        <a:t>Michelle Cheng Harker</a:t>
                      </a:r>
                      <a:endParaRPr sz="1800" b="1" dirty="0"/>
                    </a:p>
                  </a:txBody>
                  <a:tcPr marL="91450" marR="91450" marT="45725" marB="45725">
                    <a:solidFill>
                      <a:srgbClr val="A89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dirty="0"/>
                        <a:t>Alex Roussel</a:t>
                      </a:r>
                      <a:endParaRPr sz="1800" b="1" dirty="0"/>
                    </a:p>
                  </a:txBody>
                  <a:tcPr marL="91450" marR="91450" marT="45725" marB="45725">
                    <a:solidFill>
                      <a:srgbClr val="A89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dirty="0"/>
                        <a:t>Yurika Takahashi</a:t>
                      </a:r>
                    </a:p>
                  </a:txBody>
                  <a:tcPr marL="91450" marR="91450" marT="45725" marB="45725">
                    <a:solidFill>
                      <a:srgbClr val="A89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LBS </a:t>
                      </a:r>
                      <a:r>
                        <a:rPr lang="en-US" sz="1400" b="1" dirty="0" err="1"/>
                        <a:t>programme</a:t>
                      </a:r>
                      <a:endParaRPr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dirty="0"/>
                        <a:t>MBA2021</a:t>
                      </a:r>
                      <a:endParaRPr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dirty="0"/>
                        <a:t>MBA2020</a:t>
                      </a:r>
                      <a:endParaRPr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dirty="0"/>
                        <a:t>MBA2021</a:t>
                      </a:r>
                      <a:endParaRPr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dirty="0"/>
                        <a:t>Post-LBS Career</a:t>
                      </a:r>
                      <a:endParaRPr sz="1400" b="1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dirty="0"/>
                        <a:t>-</a:t>
                      </a:r>
                      <a:endParaRPr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dirty="0"/>
                        <a:t>Global People Manager at AB InBev</a:t>
                      </a:r>
                      <a:endParaRPr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dirty="0"/>
                        <a:t>-</a:t>
                      </a:r>
                      <a:endParaRPr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dirty="0"/>
                        <a:t>Summer Intern</a:t>
                      </a:r>
                      <a:endParaRPr sz="1400" b="1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dirty="0"/>
                        <a:t>Manager – Colleague Experience Group at American Express</a:t>
                      </a:r>
                      <a:endParaRPr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dirty="0"/>
                        <a:t>People Strategy &amp; Operations at IMMO Investment Technologies</a:t>
                      </a:r>
                      <a:endParaRPr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dirty="0"/>
                        <a:t>Consultant at Egon Zehnder,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dirty="0"/>
                        <a:t>Human Resources Team at Amazon</a:t>
                      </a:r>
                      <a:endParaRPr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dirty="0"/>
                        <a:t>Pre-LBS Career</a:t>
                      </a:r>
                      <a:endParaRPr lang="en-US"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Strategy and Innovation Manager, Global Corporate Citizenship at Accenture</a:t>
                      </a:r>
                      <a:endParaRPr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dirty="0"/>
                        <a:t>Client Advisor at Rothschild, Relationship Manager at HSBC</a:t>
                      </a:r>
                      <a:endParaRPr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dirty="0"/>
                        <a:t>Consultant at Kearney</a:t>
                      </a:r>
                      <a:endParaRPr sz="1400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0325"/>
                  </a:ext>
                </a:extLst>
              </a:tr>
            </a:tbl>
          </a:graphicData>
        </a:graphic>
      </p:graphicFrame>
      <p:pic>
        <p:nvPicPr>
          <p:cNvPr id="1026" name="Picture 2" descr="Profile photo of Michelle Cheng Harker">
            <a:extLst>
              <a:ext uri="{FF2B5EF4-FFF2-40B4-BE49-F238E27FC236}">
                <a16:creationId xmlns:a16="http://schemas.microsoft.com/office/drawing/2014/main" id="{CBBA46FB-8FAD-4930-B25B-D54C20086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98" y="1161507"/>
            <a:ext cx="1371600" cy="1371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ile photo of Yurika Takahashi">
            <a:extLst>
              <a:ext uri="{FF2B5EF4-FFF2-40B4-BE49-F238E27FC236}">
                <a16:creationId xmlns:a16="http://schemas.microsoft.com/office/drawing/2014/main" id="{239D4333-CDD3-4456-92A7-8BBF0A9F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92" y="1161507"/>
            <a:ext cx="1371600" cy="13716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ile photo of Alex Roussel">
            <a:extLst>
              <a:ext uri="{FF2B5EF4-FFF2-40B4-BE49-F238E27FC236}">
                <a16:creationId xmlns:a16="http://schemas.microsoft.com/office/drawing/2014/main" id="{9CCDF81C-06E9-4E73-919A-76AB467CA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45" y="1161508"/>
            <a:ext cx="1371600" cy="1371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AD9DDC-F51F-42E7-8017-2A452A24F0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Q&amp;A with Panellists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DF151-E8D6-47DF-BCA8-9548578EAE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3688" y="6303963"/>
            <a:ext cx="468312" cy="323850"/>
          </a:xfrm>
        </p:spPr>
        <p:txBody>
          <a:bodyPr/>
          <a:lstStyle/>
          <a:p>
            <a:fld id="{F97EA6E0-ACB3-C744-814F-68814E5220CF}" type="slidenum">
              <a:rPr lang="en-US" smtClean="0"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8A431-50B2-45CB-95B9-551DE12173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7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A80FC7-B7B8-4788-85FF-8BA9BF0846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1800" b="1" dirty="0"/>
              <a:t>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Briefing on People Professions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Q&amp;A on briefing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Panel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Q&amp;A with Panellists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1800" b="1" dirty="0"/>
              <a:t>Meeting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Only briefing is recorded and the slides </a:t>
            </a:r>
            <a:r>
              <a:rPr lang="en-GB" sz="1800" dirty="0">
                <a:solidFill>
                  <a:schemeClr val="accent1"/>
                </a:solidFill>
              </a:rPr>
              <a:t>and video will be </a:t>
            </a:r>
            <a:r>
              <a:rPr lang="en-GB" sz="1800" dirty="0"/>
              <a:t>shared after the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Chatham house rule applies to the panel discussion </a:t>
            </a:r>
          </a:p>
          <a:p>
            <a:r>
              <a:rPr lang="en-GB" sz="1400" dirty="0"/>
              <a:t>(WHAT is discussed in the meeting can be shared with those who did not attend it but WHO said that must not be disclosed)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You can ask questions anytime using the chat or raise hand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Please turn on your camera if you can!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8F2A85-9873-4067-A50E-24017DBB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and Meeting Policy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EAD63-992A-47D5-9B88-6C78C14135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53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B2D30-1DA7-4A43-9507-E3C2EDE6BF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Briefing on</a:t>
            </a:r>
          </a:p>
          <a:p>
            <a:r>
              <a:rPr lang="en-US" dirty="0"/>
              <a:t>People Professions recruitment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6C225-1940-2346-BA5A-192226BF69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13E59-34C9-4C0C-97D4-F4EFA89F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643" y="2297310"/>
            <a:ext cx="1312757" cy="490576"/>
          </a:xfrm>
        </p:spPr>
        <p:txBody>
          <a:bodyPr>
            <a:normAutofit/>
          </a:bodyPr>
          <a:lstStyle/>
          <a:p>
            <a:r>
              <a:rPr lang="en-GB" sz="1800" dirty="0"/>
              <a:t>Corporate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02BFA4-E7DC-450D-A7E6-D579DBAE1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2213" y="2298523"/>
            <a:ext cx="2549530" cy="489825"/>
          </a:xfrm>
        </p:spPr>
        <p:txBody>
          <a:bodyPr>
            <a:normAutofit fontScale="92500"/>
          </a:bodyPr>
          <a:lstStyle/>
          <a:p>
            <a:r>
              <a:rPr lang="en-GB" sz="1800" dirty="0"/>
              <a:t>Professional Services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487F33-6112-43B9-B6FB-EEDA8EAC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People Professions?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46FA13-1015-4727-8C9F-A4BD590B4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98CB5A2-8C2F-4DF6-BE1D-7C1DF7AB3A6B}"/>
              </a:ext>
            </a:extLst>
          </p:cNvPr>
          <p:cNvSpPr txBox="1">
            <a:spLocks/>
          </p:cNvSpPr>
          <p:nvPr/>
        </p:nvSpPr>
        <p:spPr>
          <a:xfrm>
            <a:off x="407988" y="1268413"/>
            <a:ext cx="10944225" cy="1101925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People Professions refer to roles to enhance people and organisational performance in business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46921C-0A77-AF4A-8F69-C82E7EC9F5E7}"/>
              </a:ext>
            </a:extLst>
          </p:cNvPr>
          <p:cNvSpPr/>
          <p:nvPr/>
        </p:nvSpPr>
        <p:spPr>
          <a:xfrm>
            <a:off x="769812" y="2787886"/>
            <a:ext cx="4251098" cy="2543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3D6B22-2E60-D94B-AD4F-C01946A73054}"/>
              </a:ext>
            </a:extLst>
          </p:cNvPr>
          <p:cNvSpPr/>
          <p:nvPr/>
        </p:nvSpPr>
        <p:spPr>
          <a:xfrm>
            <a:off x="5952213" y="2787886"/>
            <a:ext cx="4893355" cy="2543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8DC02D-6F05-9049-8B79-049ECCA7569E}"/>
              </a:ext>
            </a:extLst>
          </p:cNvPr>
          <p:cNvSpPr/>
          <p:nvPr/>
        </p:nvSpPr>
        <p:spPr>
          <a:xfrm>
            <a:off x="6723828" y="3905492"/>
            <a:ext cx="3570515" cy="429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Executive Searches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&amp; Coaching Firms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06526B-A77A-8F45-8D23-9903845DAFD2}"/>
              </a:ext>
            </a:extLst>
          </p:cNvPr>
          <p:cNvSpPr/>
          <p:nvPr/>
        </p:nvSpPr>
        <p:spPr>
          <a:xfrm>
            <a:off x="6723828" y="3238990"/>
            <a:ext cx="3570515" cy="429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Consulting Firms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A451A0-1C00-B64F-A889-E041CC15900C}"/>
              </a:ext>
            </a:extLst>
          </p:cNvPr>
          <p:cNvSpPr txBox="1"/>
          <p:nvPr/>
        </p:nvSpPr>
        <p:spPr>
          <a:xfrm rot="5400000">
            <a:off x="8301336" y="46696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9CCDA7-BE94-3D4D-B408-6C26C3621413}"/>
              </a:ext>
            </a:extLst>
          </p:cNvPr>
          <p:cNvSpPr/>
          <p:nvPr/>
        </p:nvSpPr>
        <p:spPr>
          <a:xfrm>
            <a:off x="1084935" y="3373444"/>
            <a:ext cx="3570515" cy="14995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Human Resources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(=People Operations in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Tech firms)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516BBA-5A05-9A41-88AD-FCCCE9AC06B6}"/>
              </a:ext>
            </a:extLst>
          </p:cNvPr>
          <p:cNvSpPr/>
          <p:nvPr/>
        </p:nvSpPr>
        <p:spPr>
          <a:xfrm>
            <a:off x="903903" y="3234094"/>
            <a:ext cx="362063" cy="352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1</a:t>
            </a:r>
            <a:endParaRPr lang="en-US" sz="16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598C7B-FC71-7D45-B231-B75C1560FEB2}"/>
              </a:ext>
            </a:extLst>
          </p:cNvPr>
          <p:cNvSpPr/>
          <p:nvPr/>
        </p:nvSpPr>
        <p:spPr>
          <a:xfrm>
            <a:off x="6506823" y="3127418"/>
            <a:ext cx="362063" cy="352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2</a:t>
            </a:r>
            <a:endParaRPr lang="en-US" sz="1600" b="1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48B175-92DE-B14E-81F1-F569FBFD1534}"/>
              </a:ext>
            </a:extLst>
          </p:cNvPr>
          <p:cNvSpPr/>
          <p:nvPr/>
        </p:nvSpPr>
        <p:spPr>
          <a:xfrm>
            <a:off x="6506823" y="3845875"/>
            <a:ext cx="362063" cy="352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3</a:t>
            </a:r>
            <a:endParaRPr lang="en-US" sz="16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401EA0-06D1-C24B-BE9F-5CC329CBF54D}"/>
              </a:ext>
            </a:extLst>
          </p:cNvPr>
          <p:cNvSpPr/>
          <p:nvPr/>
        </p:nvSpPr>
        <p:spPr>
          <a:xfrm>
            <a:off x="8562704" y="4690584"/>
            <a:ext cx="2105298" cy="429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L&amp;D services,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Career coaching, </a:t>
            </a:r>
            <a:r>
              <a:rPr lang="en-US" sz="1600" dirty="0" err="1">
                <a:solidFill>
                  <a:schemeClr val="tx2"/>
                </a:solidFill>
              </a:rPr>
              <a:t>e.t.c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90A3D7-4851-0F4C-B8E4-5FB19347105E}"/>
              </a:ext>
            </a:extLst>
          </p:cNvPr>
          <p:cNvSpPr/>
          <p:nvPr/>
        </p:nvSpPr>
        <p:spPr>
          <a:xfrm>
            <a:off x="0" y="5797931"/>
            <a:ext cx="12115800" cy="42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We will talk about (1)HR, (2)Consulting firms and (3)Coaching companies today</a:t>
            </a:r>
          </a:p>
        </p:txBody>
      </p:sp>
    </p:spTree>
    <p:extLst>
      <p:ext uri="{BB962C8B-B14F-4D97-AF65-F5344CB8AC3E}">
        <p14:creationId xmlns:p14="http://schemas.microsoft.com/office/powerpoint/2010/main" val="247737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153683-3540-42C4-8675-2125EBDE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FFBE0-74F2-4D82-9E52-0CBFECF6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76F5-2744-42C2-97B5-EAEDD2BD2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1800" b="1" dirty="0"/>
              <a:t>Trends in People Professions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roles are shifting from operational to strategic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Administrative roles are now being concentrated to particular sectors, allowing HR to focus more on strategic roles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Alignment between HR and company’s strategic direction is becoming ever more important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As a result, people departments need talent with business acumen and analytical skills</a:t>
            </a:r>
          </a:p>
          <a:p>
            <a:endParaRPr lang="en-GB" sz="1800" dirty="0"/>
          </a:p>
          <a:p>
            <a:r>
              <a:rPr lang="en-GB" sz="1800" dirty="0"/>
              <a:t>Getting people and culture right is the most important business issue</a:t>
            </a:r>
          </a:p>
          <a:p>
            <a:r>
              <a:rPr lang="en-US" sz="1800" dirty="0"/>
              <a:t>“Culture eats strategy for breakfast” by Peter Drucker</a:t>
            </a:r>
            <a:endParaRPr lang="en-GB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6E896F-6FC0-48F9-8AD8-42354AAC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People Professions after LBS?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17D86A-303C-4C61-9402-E9159D9975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30CCDB-F05F-4C1A-B204-99372BCB81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2052" y="2825993"/>
            <a:ext cx="3600720" cy="344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1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CE7676-1D9F-DE4B-872A-CA2E2EF0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3FCBE-31D3-3043-BDF6-EAD97CED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58D013-5333-5041-88DA-0F468BC0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LBS Alums in People Professions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3516AAA-9FDE-024F-9717-AD772514041A}"/>
              </a:ext>
            </a:extLst>
          </p:cNvPr>
          <p:cNvSpPr txBox="1">
            <a:spLocks/>
          </p:cNvSpPr>
          <p:nvPr/>
        </p:nvSpPr>
        <p:spPr>
          <a:xfrm>
            <a:off x="2133514" y="788272"/>
            <a:ext cx="9214749" cy="289161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0" i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There are many LBS alums who’ve built successful careers in the field</a:t>
            </a:r>
          </a:p>
        </p:txBody>
      </p:sp>
      <p:pic>
        <p:nvPicPr>
          <p:cNvPr id="34" name="Picture 14" descr="Hand Drawn Arrow Icons - Download Free Vector Icons | Noun Project">
            <a:extLst>
              <a:ext uri="{FF2B5EF4-FFF2-40B4-BE49-F238E27FC236}">
                <a16:creationId xmlns:a16="http://schemas.microsoft.com/office/drawing/2014/main" id="{987C3CD4-35D0-E842-B106-1E43C2604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2301">
            <a:off x="2135418" y="2349140"/>
            <a:ext cx="890255" cy="8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452625-0605-F840-B3E9-C1160A75DFC0}"/>
              </a:ext>
            </a:extLst>
          </p:cNvPr>
          <p:cNvSpPr txBox="1"/>
          <p:nvPr/>
        </p:nvSpPr>
        <p:spPr>
          <a:xfrm>
            <a:off x="368485" y="2028617"/>
            <a:ext cx="176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We’ve invited them to our event last year!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84B9C5C-0A5A-4761-8756-FE4BD2E87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773" y="1578116"/>
            <a:ext cx="8172000" cy="45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7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FE5C72-4555-B348-B5D8-86CFE005FD95}"/>
              </a:ext>
            </a:extLst>
          </p:cNvPr>
          <p:cNvSpPr/>
          <p:nvPr/>
        </p:nvSpPr>
        <p:spPr>
          <a:xfrm>
            <a:off x="426127" y="2080817"/>
            <a:ext cx="3797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Example of HR department structure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1A6063-4A98-464A-AA28-F6DF3DEE17C5}"/>
              </a:ext>
            </a:extLst>
          </p:cNvPr>
          <p:cNvSpPr/>
          <p:nvPr/>
        </p:nvSpPr>
        <p:spPr>
          <a:xfrm>
            <a:off x="4125687" y="2768915"/>
            <a:ext cx="3318549" cy="67285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HR Business Partner/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Business </a:t>
            </a:r>
            <a:r>
              <a:rPr lang="en-US" sz="1400" b="1">
                <a:solidFill>
                  <a:schemeClr val="bg1"/>
                </a:solidFill>
              </a:rPr>
              <a:t>Unit HR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C6934A-C1DE-B140-84AD-790272E491A7}"/>
              </a:ext>
            </a:extLst>
          </p:cNvPr>
          <p:cNvSpPr/>
          <p:nvPr/>
        </p:nvSpPr>
        <p:spPr>
          <a:xfrm>
            <a:off x="485324" y="2768916"/>
            <a:ext cx="3318549" cy="67285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Centre of Excellence/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Operational Excellence/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HR Services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A4C350-48CB-9940-A0B9-C8D8C725BBAB}"/>
              </a:ext>
            </a:extLst>
          </p:cNvPr>
          <p:cNvSpPr/>
          <p:nvPr/>
        </p:nvSpPr>
        <p:spPr>
          <a:xfrm>
            <a:off x="7766050" y="2768914"/>
            <a:ext cx="3318549" cy="67285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Specialised HR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28456D-F915-A046-9EC6-4A3B118B2260}"/>
              </a:ext>
            </a:extLst>
          </p:cNvPr>
          <p:cNvSpPr/>
          <p:nvPr/>
        </p:nvSpPr>
        <p:spPr>
          <a:xfrm>
            <a:off x="4125687" y="3441770"/>
            <a:ext cx="3318549" cy="15440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Supports business functions at all levels including daily issues to </a:t>
            </a:r>
            <a:r>
              <a:rPr lang="en-US" sz="1400" dirty="0" err="1">
                <a:solidFill>
                  <a:schemeClr val="tx2"/>
                </a:solidFill>
              </a:rPr>
              <a:t>organisational</a:t>
            </a:r>
            <a:r>
              <a:rPr lang="en-US" sz="1400" dirty="0">
                <a:solidFill>
                  <a:schemeClr val="tx2"/>
                </a:solidFill>
              </a:rPr>
              <a:t> restructuring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444C42-ED5A-DB4B-97C3-16154AA7A71D}"/>
              </a:ext>
            </a:extLst>
          </p:cNvPr>
          <p:cNvSpPr/>
          <p:nvPr/>
        </p:nvSpPr>
        <p:spPr>
          <a:xfrm>
            <a:off x="485324" y="3429000"/>
            <a:ext cx="3318549" cy="16164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Focuses on administrative roles such as payroll, taxes, welfare </a:t>
            </a:r>
            <a:r>
              <a:rPr lang="en-US" sz="1400" dirty="0" err="1">
                <a:solidFill>
                  <a:schemeClr val="tx2"/>
                </a:solidFill>
              </a:rPr>
              <a:t>etc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DBC079-716A-9348-B8F4-273E00D4E439}"/>
              </a:ext>
            </a:extLst>
          </p:cNvPr>
          <p:cNvSpPr/>
          <p:nvPr/>
        </p:nvSpPr>
        <p:spPr>
          <a:xfrm>
            <a:off x="7766050" y="3441769"/>
            <a:ext cx="3318549" cy="15440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Focuses on certain areas such as hiring, employee relations </a:t>
            </a:r>
            <a:r>
              <a:rPr lang="en-US" sz="1400" dirty="0" err="1">
                <a:solidFill>
                  <a:schemeClr val="tx2"/>
                </a:solidFill>
              </a:rPr>
              <a:t>etc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8B0069-0E41-A849-B0F9-33ADE62DBDC4}"/>
              </a:ext>
            </a:extLst>
          </p:cNvPr>
          <p:cNvSpPr/>
          <p:nvPr/>
        </p:nvSpPr>
        <p:spPr>
          <a:xfrm>
            <a:off x="4005943" y="2590799"/>
            <a:ext cx="7217228" cy="26778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F1E76F10-492F-E040-B6C8-F33F1CF0D7A0}"/>
              </a:ext>
            </a:extLst>
          </p:cNvPr>
          <p:cNvSpPr/>
          <p:nvPr/>
        </p:nvSpPr>
        <p:spPr>
          <a:xfrm rot="10800000">
            <a:off x="6745223" y="5359714"/>
            <a:ext cx="1738668" cy="1741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2373B-E342-944E-B329-608A1B5D11A6}"/>
              </a:ext>
            </a:extLst>
          </p:cNvPr>
          <p:cNvSpPr txBox="1"/>
          <p:nvPr/>
        </p:nvSpPr>
        <p:spPr>
          <a:xfrm>
            <a:off x="5002102" y="5579064"/>
            <a:ext cx="5272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Business school graduates tend to work in this area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80BD8FFD-E7C9-7D43-8A90-9550DA48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94300"/>
            <a:ext cx="8172000" cy="396000"/>
          </a:xfrm>
        </p:spPr>
        <p:txBody>
          <a:bodyPr/>
          <a:lstStyle/>
          <a:p>
            <a:r>
              <a:rPr lang="en-GB" dirty="0"/>
              <a:t>What is HR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11FB681C-089E-3C4D-BD10-A81601A84DDD}"/>
              </a:ext>
            </a:extLst>
          </p:cNvPr>
          <p:cNvSpPr txBox="1">
            <a:spLocks/>
          </p:cNvSpPr>
          <p:nvPr/>
        </p:nvSpPr>
        <p:spPr>
          <a:xfrm>
            <a:off x="2590800" y="788272"/>
            <a:ext cx="8757463" cy="289161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0" i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HR is one of the largest areas in People Professions and requires business knowledge as well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7F5388-87FE-A646-8055-3B06798ED314}"/>
              </a:ext>
            </a:extLst>
          </p:cNvPr>
          <p:cNvSpPr/>
          <p:nvPr/>
        </p:nvSpPr>
        <p:spPr>
          <a:xfrm>
            <a:off x="485323" y="855857"/>
            <a:ext cx="1622151" cy="53153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Corporate HR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ACDE3B-631A-6E4A-A8B2-90F9C1942A01}"/>
              </a:ext>
            </a:extLst>
          </p:cNvPr>
          <p:cNvSpPr/>
          <p:nvPr/>
        </p:nvSpPr>
        <p:spPr>
          <a:xfrm>
            <a:off x="245097" y="784402"/>
            <a:ext cx="362063" cy="35252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625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EE1645-D19C-C549-BB86-5E7A332D1DDA}"/>
              </a:ext>
            </a:extLst>
          </p:cNvPr>
          <p:cNvSpPr/>
          <p:nvPr/>
        </p:nvSpPr>
        <p:spPr>
          <a:xfrm>
            <a:off x="491451" y="2363377"/>
            <a:ext cx="3318549" cy="35883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AC23CF-CF53-FD40-9295-3B1242C56A1C}"/>
              </a:ext>
            </a:extLst>
          </p:cNvPr>
          <p:cNvSpPr/>
          <p:nvPr/>
        </p:nvSpPr>
        <p:spPr>
          <a:xfrm>
            <a:off x="4552910" y="2363377"/>
            <a:ext cx="6954752" cy="1667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List created by the People Strategy Society</a:t>
            </a:r>
          </a:p>
          <a:p>
            <a:r>
              <a:rPr lang="en-GB" sz="1200" dirty="0">
                <a:solidFill>
                  <a:schemeClr val="accent1"/>
                </a:solidFill>
                <a:hlinkClick r:id="rId2"/>
              </a:rPr>
              <a:t>https://docs.google.com/spreadsheets/d/1BAAEGu5vluxDASBYMRbMFTCGmSVtqP_VJJ0PhdVesos/edit?usp=sharing</a:t>
            </a:r>
            <a:endParaRPr lang="en-GB" sz="12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MBA Exchange</a:t>
            </a:r>
            <a:endParaRPr lang="en-GB" sz="1200" b="1" dirty="0">
              <a:solidFill>
                <a:schemeClr val="accent1"/>
              </a:solidFill>
            </a:endParaRPr>
          </a:p>
          <a:p>
            <a:r>
              <a:rPr lang="en-GB" sz="1200" dirty="0">
                <a:solidFill>
                  <a:schemeClr val="accent1"/>
                </a:solidFill>
                <a:hlinkClick r:id="rId3"/>
              </a:rPr>
              <a:t>https://www.mba-exchange.com/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F9B4FF-93D0-4492-9E26-EEDA06B3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4E359-3251-431C-A690-E2022B16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8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AAC3CD5-8CEC-49BD-8295-55915F0DF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684" y="3422487"/>
            <a:ext cx="696083" cy="696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D25603-22C9-4D66-96C1-33D67804B1C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1588" y="4583229"/>
            <a:ext cx="1438275" cy="695325"/>
          </a:xfrm>
          <a:prstGeom prst="rect">
            <a:avLst/>
          </a:prstGeom>
        </p:spPr>
      </p:pic>
      <p:pic>
        <p:nvPicPr>
          <p:cNvPr id="14" name="Picture 13" descr="A picture containing knife&#10;&#10;Description automatically generated">
            <a:extLst>
              <a:ext uri="{FF2B5EF4-FFF2-40B4-BE49-F238E27FC236}">
                <a16:creationId xmlns:a16="http://schemas.microsoft.com/office/drawing/2014/main" id="{ECDC0E31-0CFB-4710-93B1-3C75E940F3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20" b="32096"/>
          <a:stretch/>
        </p:blipFill>
        <p:spPr>
          <a:xfrm>
            <a:off x="721975" y="2363378"/>
            <a:ext cx="2857500" cy="5870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A73037-58F7-4028-A46A-CE560113288D}"/>
              </a:ext>
            </a:extLst>
          </p:cNvPr>
          <p:cNvSpPr txBox="1"/>
          <p:nvPr/>
        </p:nvSpPr>
        <p:spPr>
          <a:xfrm>
            <a:off x="1582557" y="2865925"/>
            <a:ext cx="1018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Worldwide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B2B0AC-FD57-4FC9-8B7C-AF343713DF82}"/>
              </a:ext>
            </a:extLst>
          </p:cNvPr>
          <p:cNvSpPr txBox="1"/>
          <p:nvPr/>
        </p:nvSpPr>
        <p:spPr>
          <a:xfrm>
            <a:off x="1706533" y="4176209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US&amp;UK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737929-F00B-484C-A584-BAF94EBD62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4188" y="3503600"/>
            <a:ext cx="1932195" cy="3005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DA80EF-CCB9-324C-941A-50BA1D9277FF}"/>
              </a:ext>
            </a:extLst>
          </p:cNvPr>
          <p:cNvSpPr/>
          <p:nvPr/>
        </p:nvSpPr>
        <p:spPr>
          <a:xfrm>
            <a:off x="5305533" y="1997618"/>
            <a:ext cx="5437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Resources to find structured recruiting opportunities</a:t>
            </a:r>
            <a:endParaRPr lang="en-GB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FE5C72-4555-B348-B5D8-86CFE005FD95}"/>
              </a:ext>
            </a:extLst>
          </p:cNvPr>
          <p:cNvSpPr/>
          <p:nvPr/>
        </p:nvSpPr>
        <p:spPr>
          <a:xfrm>
            <a:off x="485324" y="1801290"/>
            <a:ext cx="3318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Some corporates provide HR rotational programmes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AF345C-2D02-994F-9F4E-2DE4C271029C}"/>
              </a:ext>
            </a:extLst>
          </p:cNvPr>
          <p:cNvSpPr txBox="1"/>
          <p:nvPr/>
        </p:nvSpPr>
        <p:spPr>
          <a:xfrm>
            <a:off x="1768249" y="5263865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EMEA</a:t>
            </a:r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id="{41925620-9247-8C48-BD5F-1E957357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</p:spPr>
        <p:txBody>
          <a:bodyPr/>
          <a:lstStyle/>
          <a:p>
            <a:r>
              <a:rPr lang="en-GB" dirty="0"/>
              <a:t>Recruiting for HR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7447AAA2-738F-994A-8E1E-BF74AE3243C6}"/>
              </a:ext>
            </a:extLst>
          </p:cNvPr>
          <p:cNvSpPr txBox="1">
            <a:spLocks/>
          </p:cNvSpPr>
          <p:nvPr/>
        </p:nvSpPr>
        <p:spPr>
          <a:xfrm>
            <a:off x="2590800" y="788272"/>
            <a:ext cx="8757463" cy="289161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0" i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  <a:spcBef>
                <a:spcPts val="0"/>
              </a:spcBef>
            </a:pPr>
            <a:r>
              <a:rPr lang="en-US" sz="1800" b="1" dirty="0"/>
              <a:t>Some companies run structured recruiting for HR or related roles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But most of recruiting in HR is unstructured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D8669-FF91-45D7-9076-9E7D7E8C9A50}"/>
              </a:ext>
            </a:extLst>
          </p:cNvPr>
          <p:cNvSpPr/>
          <p:nvPr/>
        </p:nvSpPr>
        <p:spPr>
          <a:xfrm>
            <a:off x="4546782" y="4388303"/>
            <a:ext cx="6954752" cy="1558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chemeClr val="accent1"/>
                </a:solidFill>
              </a:rPr>
              <a:t>For internships, start-ups tend to be more flexible than large corporates</a:t>
            </a:r>
          </a:p>
          <a:p>
            <a:pPr>
              <a:defRPr/>
            </a:pPr>
            <a:r>
              <a:rPr lang="en-US" sz="1400" dirty="0">
                <a:solidFill>
                  <a:schemeClr val="accent1"/>
                </a:solidFill>
              </a:rPr>
              <a:t>Attend “Tech &amp; Startup Networking Evening” by Career Centre (February)</a:t>
            </a:r>
            <a:r>
              <a:rPr lang="en-GB" sz="1400" b="1" dirty="0">
                <a:solidFill>
                  <a:schemeClr val="accent1"/>
                </a:solidFill>
              </a:rPr>
              <a:t>,</a:t>
            </a:r>
            <a:r>
              <a:rPr lang="en-GB" sz="1400" dirty="0">
                <a:solidFill>
                  <a:schemeClr val="accent1"/>
                </a:solidFill>
              </a:rPr>
              <a:t> get information through Tech &amp; Media Club, Campus Community and look through Job Boards specialised for start-ups;</a:t>
            </a:r>
          </a:p>
          <a:p>
            <a:pPr lvl="1"/>
            <a:r>
              <a:rPr lang="en-GB" sz="1200" dirty="0">
                <a:solidFill>
                  <a:schemeClr val="accent1"/>
                </a:solidFill>
                <a:hlinkClick r:id="rId9"/>
              </a:rPr>
              <a:t>www.otta.com</a:t>
            </a:r>
            <a:endParaRPr lang="en-GB" sz="1200" dirty="0">
              <a:solidFill>
                <a:schemeClr val="accent1"/>
              </a:solidFill>
            </a:endParaRPr>
          </a:p>
          <a:p>
            <a:pPr lvl="1"/>
            <a:r>
              <a:rPr lang="en-GB" sz="1200" dirty="0">
                <a:solidFill>
                  <a:schemeClr val="accent1"/>
                </a:solidFill>
                <a:hlinkClick r:id="rId10"/>
              </a:rPr>
              <a:t>www.angel.com</a:t>
            </a:r>
            <a:endParaRPr lang="en-GB" sz="1200" dirty="0">
              <a:solidFill>
                <a:schemeClr val="accent1"/>
              </a:solidFill>
            </a:endParaRPr>
          </a:p>
          <a:p>
            <a:pPr lvl="1"/>
            <a:r>
              <a:rPr lang="en-GB" sz="1200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www.workinstartups.com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D938D-D8A7-4F84-943B-01E218200361}"/>
              </a:ext>
            </a:extLst>
          </p:cNvPr>
          <p:cNvSpPr/>
          <p:nvPr/>
        </p:nvSpPr>
        <p:spPr>
          <a:xfrm>
            <a:off x="5434775" y="4093294"/>
            <a:ext cx="5437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Tips for unstructured recruiting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4893A-4418-4EFB-B75F-655878BD874F}"/>
              </a:ext>
            </a:extLst>
          </p:cNvPr>
          <p:cNvSpPr txBox="1"/>
          <p:nvPr/>
        </p:nvSpPr>
        <p:spPr>
          <a:xfrm>
            <a:off x="640394" y="5675003"/>
            <a:ext cx="3239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More options in the US and for early careers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074CE-C659-4272-A69E-E2C1722A4803}"/>
              </a:ext>
            </a:extLst>
          </p:cNvPr>
          <p:cNvSpPr/>
          <p:nvPr/>
        </p:nvSpPr>
        <p:spPr>
          <a:xfrm>
            <a:off x="485323" y="855857"/>
            <a:ext cx="1622151" cy="53153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Corporate HR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ACDE3B-631A-6E4A-A8B2-90F9C1942A01}"/>
              </a:ext>
            </a:extLst>
          </p:cNvPr>
          <p:cNvSpPr/>
          <p:nvPr/>
        </p:nvSpPr>
        <p:spPr>
          <a:xfrm>
            <a:off x="245097" y="784402"/>
            <a:ext cx="362063" cy="35252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292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970AD9-30CB-4C2C-8C3C-CCB184D7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72651-C478-489D-A1C9-0B14BE5F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A83F6C-A978-D644-AB5A-AFEDC7E4D264}"/>
              </a:ext>
            </a:extLst>
          </p:cNvPr>
          <p:cNvSpPr/>
          <p:nvPr/>
        </p:nvSpPr>
        <p:spPr>
          <a:xfrm>
            <a:off x="852660" y="2104243"/>
            <a:ext cx="4996545" cy="3847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accent1"/>
                </a:solidFill>
              </a:rPr>
              <a:t>Most strategy consulting firms have “Organisation” as a functional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Projects vary by firms and offices so do your research</a:t>
            </a:r>
          </a:p>
          <a:p>
            <a:endParaRPr lang="en-GB" sz="1400" dirty="0">
              <a:solidFill>
                <a:schemeClr val="accent1"/>
              </a:solidFill>
            </a:endParaRPr>
          </a:p>
          <a:p>
            <a:r>
              <a:rPr lang="en-GB" sz="1400" b="1" dirty="0">
                <a:solidFill>
                  <a:schemeClr val="accent1"/>
                </a:solidFill>
              </a:rPr>
              <a:t>Strategy firms generally hire students as a generalist except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Accenture hires mid-careers as a functional or industrial specialist, including Talent &amp; Organisation (T&amp;O)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McKinsey’s some offices hire Implementation Consultants (includes Change Management and Organisational Transformation)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779BA2D-B2A9-8543-968D-1F348EA92355}"/>
              </a:ext>
            </a:extLst>
          </p:cNvPr>
          <p:cNvSpPr txBox="1">
            <a:spLocks/>
          </p:cNvSpPr>
          <p:nvPr/>
        </p:nvSpPr>
        <p:spPr>
          <a:xfrm>
            <a:off x="852660" y="1705794"/>
            <a:ext cx="4996545" cy="365126"/>
          </a:xfrm>
          <a:prstGeom prst="rect">
            <a:avLst/>
          </a:prstGeom>
        </p:spPr>
        <p:txBody>
          <a:bodyPr vert="horz" lIns="0" tIns="72000" rIns="0" bIns="7200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/>
              <a:t>Strategy Consulting (structured hiring)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D57DEA-0BA5-AC48-A094-4F0AE7494801}"/>
              </a:ext>
            </a:extLst>
          </p:cNvPr>
          <p:cNvSpPr/>
          <p:nvPr/>
        </p:nvSpPr>
        <p:spPr>
          <a:xfrm>
            <a:off x="6339837" y="1705794"/>
            <a:ext cx="49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Specialised HR Consulting (unstructured hiring)</a:t>
            </a:r>
            <a:endParaRPr lang="en-GB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7FDE74-5C81-924F-94F8-3D6E28A1865C}"/>
              </a:ext>
            </a:extLst>
          </p:cNvPr>
          <p:cNvSpPr/>
          <p:nvPr/>
        </p:nvSpPr>
        <p:spPr>
          <a:xfrm>
            <a:off x="6342798" y="2104243"/>
            <a:ext cx="4996545" cy="3847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2"/>
              </a:solidFill>
            </a:endParaRPr>
          </a:p>
          <a:p>
            <a:endParaRPr lang="en-US" sz="1400" b="1" dirty="0">
              <a:solidFill>
                <a:schemeClr val="tx2"/>
              </a:solidFill>
            </a:endParaRPr>
          </a:p>
          <a:p>
            <a:endParaRPr lang="en-US" sz="1400" b="1" dirty="0">
              <a:solidFill>
                <a:schemeClr val="tx2"/>
              </a:solidFill>
            </a:endParaRPr>
          </a:p>
          <a:p>
            <a:endParaRPr lang="en-US" sz="1400" b="1" dirty="0">
              <a:solidFill>
                <a:schemeClr val="tx2"/>
              </a:solidFill>
            </a:endParaRPr>
          </a:p>
          <a:p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1400" b="1" dirty="0" err="1">
                <a:solidFill>
                  <a:schemeClr val="tx2"/>
                </a:solidFill>
              </a:rPr>
              <a:t>Specialised</a:t>
            </a:r>
            <a:r>
              <a:rPr lang="en-US" sz="1400" b="1" dirty="0">
                <a:solidFill>
                  <a:schemeClr val="tx2"/>
                </a:solidFill>
              </a:rPr>
              <a:t> HR Consulting firms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Human Capital sections of Big4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HR firms such as Mercer, Willis Tower Watson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Mostly unstructured hiring and look for relevant experiences (US offices offer more opportunities: follow their career pages, Mercer Japan has MBA structured recruiting)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b="1" dirty="0">
                <a:solidFill>
                  <a:schemeClr val="tx2"/>
                </a:solidFill>
              </a:rPr>
              <a:t>Other Small boutique firms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Attend “Boutique Consulting Careers Fair” by Career Centre (March)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0462DB-153F-384F-BF1F-47E26E2A60FA}"/>
              </a:ext>
            </a:extLst>
          </p:cNvPr>
          <p:cNvSpPr/>
          <p:nvPr/>
        </p:nvSpPr>
        <p:spPr>
          <a:xfrm>
            <a:off x="485324" y="839650"/>
            <a:ext cx="1332590" cy="53153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Consulting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00B136-BFCD-6B43-8CC3-EBC651570E08}"/>
              </a:ext>
            </a:extLst>
          </p:cNvPr>
          <p:cNvSpPr/>
          <p:nvPr/>
        </p:nvSpPr>
        <p:spPr>
          <a:xfrm>
            <a:off x="245097" y="757309"/>
            <a:ext cx="362063" cy="35252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41" name="AutoShape 2" descr="Willis Towers Watson Logo">
            <a:extLst>
              <a:ext uri="{FF2B5EF4-FFF2-40B4-BE49-F238E27FC236}">
                <a16:creationId xmlns:a16="http://schemas.microsoft.com/office/drawing/2014/main" id="{B2ECF02F-A6CC-E841-8770-724CF17DD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Willis Towers Watson - Legal Futures">
            <a:extLst>
              <a:ext uri="{FF2B5EF4-FFF2-40B4-BE49-F238E27FC236}">
                <a16:creationId xmlns:a16="http://schemas.microsoft.com/office/drawing/2014/main" id="{022DEAF8-2B6C-EA4D-B6E7-F6A0C552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468" y="2417070"/>
            <a:ext cx="788823" cy="85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rcer | LinkedIn">
            <a:extLst>
              <a:ext uri="{FF2B5EF4-FFF2-40B4-BE49-F238E27FC236}">
                <a16:creationId xmlns:a16="http://schemas.microsoft.com/office/drawing/2014/main" id="{20A626D4-2701-1C4F-A372-3E98EBCB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583" y="2445540"/>
            <a:ext cx="836896" cy="83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itle 4">
            <a:extLst>
              <a:ext uri="{FF2B5EF4-FFF2-40B4-BE49-F238E27FC236}">
                <a16:creationId xmlns:a16="http://schemas.microsoft.com/office/drawing/2014/main" id="{49AB0FFB-E728-B94E-8AC8-8F113854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</p:spPr>
        <p:txBody>
          <a:bodyPr/>
          <a:lstStyle/>
          <a:p>
            <a:r>
              <a:rPr lang="en-US" dirty="0"/>
              <a:t>Recruiting for Consulting Firms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29099EA7-78DD-294E-9CF2-98D678C5C871}"/>
              </a:ext>
            </a:extLst>
          </p:cNvPr>
          <p:cNvSpPr txBox="1">
            <a:spLocks/>
          </p:cNvSpPr>
          <p:nvPr/>
        </p:nvSpPr>
        <p:spPr>
          <a:xfrm>
            <a:off x="2383971" y="788272"/>
            <a:ext cx="8964292" cy="289161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0" i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/>
              <a:t>Strategy consulting firms have areas focused on </a:t>
            </a:r>
            <a:r>
              <a:rPr lang="en-US" sz="2000" b="1" dirty="0" err="1"/>
              <a:t>Organisation</a:t>
            </a:r>
            <a:r>
              <a:rPr lang="en-US" sz="2000" b="1" dirty="0"/>
              <a:t> 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Or to </a:t>
            </a:r>
            <a:r>
              <a:rPr lang="en-US" sz="2000" b="1" dirty="0" err="1"/>
              <a:t>specialise</a:t>
            </a:r>
            <a:r>
              <a:rPr lang="en-US" sz="2000" b="1" dirty="0"/>
              <a:t> further, choose HR Consulting firms</a:t>
            </a:r>
          </a:p>
        </p:txBody>
      </p:sp>
      <p:pic>
        <p:nvPicPr>
          <p:cNvPr id="7" name="Picture 6" descr="Graphical user interface, logo, company name&#10;&#10;Description automatically generated">
            <a:extLst>
              <a:ext uri="{FF2B5EF4-FFF2-40B4-BE49-F238E27FC236}">
                <a16:creationId xmlns:a16="http://schemas.microsoft.com/office/drawing/2014/main" id="{DD2553D4-3FDE-4BAE-8CCE-63895415B7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30" b="9557"/>
          <a:stretch/>
        </p:blipFill>
        <p:spPr>
          <a:xfrm>
            <a:off x="6796292" y="2165033"/>
            <a:ext cx="1886154" cy="1152999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8D12357-9AE8-486C-9EB8-CD6E48F98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914" y="5061007"/>
            <a:ext cx="1140951" cy="642192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832726D8-6326-4EC7-8A14-DBD5D5763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842" y="5104552"/>
            <a:ext cx="1648719" cy="5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BS PPT 2019 v11">
      <a:dk1>
        <a:srgbClr val="001E61"/>
      </a:dk1>
      <a:lt1>
        <a:srgbClr val="FFFFFF"/>
      </a:lt1>
      <a:dk2>
        <a:srgbClr val="001440"/>
      </a:dk2>
      <a:lt2>
        <a:srgbClr val="EBE8E5"/>
      </a:lt2>
      <a:accent1>
        <a:srgbClr val="1A2B53"/>
      </a:accent1>
      <a:accent2>
        <a:srgbClr val="D1D0D2"/>
      </a:accent2>
      <a:accent3>
        <a:srgbClr val="7F8EB0"/>
      </a:accent3>
      <a:accent4>
        <a:srgbClr val="D7D2CB"/>
      </a:accent4>
      <a:accent5>
        <a:srgbClr val="D7D2CB"/>
      </a:accent5>
      <a:accent6>
        <a:srgbClr val="D6D2CB"/>
      </a:accent6>
      <a:hlink>
        <a:srgbClr val="192B53"/>
      </a:hlink>
      <a:folHlink>
        <a:srgbClr val="7F8E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343.27_PPT_16-9_v13" id="{7118C384-4A8B-4BD3-BFBA-B4C63146734D}" vid="{50FC1767-F280-4BC0-A9B6-2C1071DF42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Exploring Careers in People Professions</Template>
  <TotalTime>901</TotalTime>
  <Words>1089</Words>
  <Application>Microsoft Office PowerPoint</Application>
  <PresentationFormat>Widescreen</PresentationFormat>
  <Paragraphs>198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Office Theme</vt:lpstr>
      <vt:lpstr>Exploring Careers in People Professions</vt:lpstr>
      <vt:lpstr>Agenda and Meeting Policy</vt:lpstr>
      <vt:lpstr>PowerPoint Presentation</vt:lpstr>
      <vt:lpstr>What are People Professions?</vt:lpstr>
      <vt:lpstr>Why People Professions after LBS?</vt:lpstr>
      <vt:lpstr>LBS Alums in People Professions</vt:lpstr>
      <vt:lpstr>What is HR</vt:lpstr>
      <vt:lpstr>Recruiting for HR</vt:lpstr>
      <vt:lpstr>Recruiting for Consulting Firms</vt:lpstr>
      <vt:lpstr>Recruiting for Executive Search &amp; Coaching Firms</vt:lpstr>
      <vt:lpstr>Advise: Network, network, network</vt:lpstr>
      <vt:lpstr>Advise: Familiarise yourself with terms and trends</vt:lpstr>
      <vt:lpstr>PowerPoint Presentation</vt:lpstr>
      <vt:lpstr>PowerPoint Presentation</vt:lpstr>
      <vt:lpstr>Our speakers</vt:lpstr>
      <vt:lpstr>PowerPoint Presentation</vt:lpstr>
    </vt:vector>
  </TitlesOfParts>
  <Company>London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Careers in People Professions</dc:title>
  <dc:creator>Madoka Furuhashi</dc:creator>
  <cp:lastModifiedBy>Madoka Furuhashi</cp:lastModifiedBy>
  <cp:revision>132</cp:revision>
  <dcterms:created xsi:type="dcterms:W3CDTF">2020-09-20T14:57:32Z</dcterms:created>
  <dcterms:modified xsi:type="dcterms:W3CDTF">2020-10-07T09:45:46Z</dcterms:modified>
</cp:coreProperties>
</file>