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42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6DcrE9O7EdQ2M/k6N7z6erJGV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  <p:guide orient="horz" pos="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Title slide">
  <p:cSld name="1 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ctrTitle"/>
          </p:nvPr>
        </p:nvSpPr>
        <p:spPr>
          <a:xfrm>
            <a:off x="2209800" y="2060575"/>
            <a:ext cx="9144000" cy="223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ubTitle" idx="1"/>
          </p:nvPr>
        </p:nvSpPr>
        <p:spPr>
          <a:xfrm>
            <a:off x="2209800" y="4450104"/>
            <a:ext cx="9144000" cy="93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15"/>
          <p:cNvSpPr txBox="1"/>
          <p:nvPr/>
        </p:nvSpPr>
        <p:spPr>
          <a:xfrm>
            <a:off x="407988" y="6176684"/>
            <a:ext cx="3403327" cy="41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london.edu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Text with picture">
  <p:cSld name="9 Text with pictur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>
            <a:spLocks noGrp="1"/>
          </p:cNvSpPr>
          <p:nvPr>
            <p:ph type="pic" idx="2"/>
          </p:nvPr>
        </p:nvSpPr>
        <p:spPr>
          <a:xfrm>
            <a:off x="4953000" y="1268413"/>
            <a:ext cx="6402388" cy="459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407988" y="1268413"/>
            <a:ext cx="4364037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3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Picture with caption">
  <p:cSld name="9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>
            <a:spLocks noGrp="1"/>
          </p:cNvSpPr>
          <p:nvPr>
            <p:ph type="pic" idx="2"/>
          </p:nvPr>
        </p:nvSpPr>
        <p:spPr>
          <a:xfrm>
            <a:off x="4038600" y="1268413"/>
            <a:ext cx="7316788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1"/>
          </p:nvPr>
        </p:nvSpPr>
        <p:spPr>
          <a:xfrm>
            <a:off x="407988" y="3429000"/>
            <a:ext cx="5043487" cy="19446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0000" tIns="180000" rIns="216000" bIns="1800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3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 Picture with caption">
  <p:cSld name="11 Pictur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>
            <a:off x="407988" y="1268413"/>
            <a:ext cx="3629024" cy="48974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0000" tIns="180000" rIns="216000" bIns="1800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4038600" y="1268413"/>
            <a:ext cx="7316788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3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 Picture with caption">
  <p:cSld name="12 Pictur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>
            <a:spLocks noGrp="1"/>
          </p:cNvSpPr>
          <p:nvPr>
            <p:ph type="pic" idx="2"/>
          </p:nvPr>
        </p:nvSpPr>
        <p:spPr>
          <a:xfrm>
            <a:off x="407988" y="2060574"/>
            <a:ext cx="10947400" cy="410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1"/>
          </p:nvPr>
        </p:nvSpPr>
        <p:spPr>
          <a:xfrm>
            <a:off x="1779588" y="1268414"/>
            <a:ext cx="2743200" cy="46085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0000" tIns="180000" rIns="216000" bIns="1800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body" idx="3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itle and bullets content ">
  <p:cSld name="1_5 Title and bullets content 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9C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4F5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4F5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4F5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4F5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4F5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4F5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4F5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4F5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4F5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07988" y="1268413"/>
            <a:ext cx="10944225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Section divider small">
  <p:cSld name="2 Section divider smal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3794760" y="2060575"/>
            <a:ext cx="7557452" cy="199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3794759" y="4437063"/>
            <a:ext cx="7557453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/>
            </a:lvl2pPr>
            <a:lvl3pPr marL="1371600" lvl="2" indent="-355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  <a:defRPr/>
            </a:lvl3pPr>
            <a:lvl4pPr marL="1828800" lvl="3" indent="-3429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4pPr>
            <a:lvl5pPr marL="2286000" lvl="4" indent="-3302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/>
          <p:nvPr/>
        </p:nvSpPr>
        <p:spPr>
          <a:xfrm>
            <a:off x="407988" y="6176684"/>
            <a:ext cx="3403327" cy="41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london.edu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itle and content ">
  <p:cSld name="4 Title and content 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407988" y="1268413"/>
            <a:ext cx="10944225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2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lank slide">
  <p:cSld name="3 Blank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itle and bullets content ">
  <p:cSld name="5 Title and bullets content 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2"/>
          </p:nvPr>
        </p:nvSpPr>
        <p:spPr>
          <a:xfrm>
            <a:off x="407988" y="1268413"/>
            <a:ext cx="10944225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Title and content">
  <p:cSld name="6 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07988" y="1268413"/>
            <a:ext cx="10945812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2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Two content">
  <p:cSld name="7 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407988" y="1268413"/>
            <a:ext cx="5400000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o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2"/>
          </p:nvPr>
        </p:nvSpPr>
        <p:spPr>
          <a:xfrm>
            <a:off x="5948263" y="1268413"/>
            <a:ext cx="5400000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o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3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Comparison">
  <p:cSld name="8 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body" idx="1"/>
          </p:nvPr>
        </p:nvSpPr>
        <p:spPr>
          <a:xfrm>
            <a:off x="407988" y="1267199"/>
            <a:ext cx="5400000" cy="79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2"/>
          </p:nvPr>
        </p:nvSpPr>
        <p:spPr>
          <a:xfrm>
            <a:off x="407988" y="2060575"/>
            <a:ext cx="5400000" cy="410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o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3"/>
          </p:nvPr>
        </p:nvSpPr>
        <p:spPr>
          <a:xfrm>
            <a:off x="5952213" y="1268413"/>
            <a:ext cx="5400000" cy="79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4"/>
          </p:nvPr>
        </p:nvSpPr>
        <p:spPr>
          <a:xfrm>
            <a:off x="5952213" y="2060575"/>
            <a:ext cx="5400000" cy="410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o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o"/>
              <a:defRPr/>
            </a:lvl5pPr>
            <a:lvl6pPr marL="2743200" lvl="5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5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407988" y="1268413"/>
            <a:ext cx="10945812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9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5F4F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4"/>
          <p:cNvSpPr txBox="1"/>
          <p:nvPr/>
        </p:nvSpPr>
        <p:spPr>
          <a:xfrm>
            <a:off x="407988" y="6176684"/>
            <a:ext cx="3403327" cy="41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london.edu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15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pos="257">
          <p15:clr>
            <a:srgbClr val="F26B43"/>
          </p15:clr>
        </p15:guide>
        <p15:guide id="5" orient="horz" pos="2795">
          <p15:clr>
            <a:srgbClr val="F26B43"/>
          </p15:clr>
        </p15:guide>
        <p15:guide id="6" orient="horz" pos="4110">
          <p15:clr>
            <a:srgbClr val="F26B43"/>
          </p15:clr>
        </p15:guide>
        <p15:guide id="7" orient="horz" pos="1298">
          <p15:clr>
            <a:srgbClr val="F26B43"/>
          </p15:clr>
        </p15:guide>
        <p15:guide id="8" orient="horz" pos="3884">
          <p15:clr>
            <a:srgbClr val="F26B43"/>
          </p15:clr>
        </p15:guide>
        <p15:guide id="9" orient="horz" pos="799">
          <p15:clr>
            <a:srgbClr val="F26B43"/>
          </p15:clr>
        </p15:guide>
        <p15:guide id="10" orient="horz" pos="3702">
          <p15:clr>
            <a:srgbClr val="F26B43"/>
          </p15:clr>
        </p15:guide>
        <p15:guide id="11" orient="horz" pos="22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orms.gle/ZzmeDj9UXtf6eJdS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>
            <a:spLocks noGrp="1"/>
          </p:cNvSpPr>
          <p:nvPr>
            <p:ph type="ctrTitle"/>
          </p:nvPr>
        </p:nvSpPr>
        <p:spPr>
          <a:xfrm>
            <a:off x="2209800" y="2060575"/>
            <a:ext cx="9144000" cy="223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/>
              <a:t>People Strategy Society</a:t>
            </a:r>
            <a:br>
              <a:rPr lang="en-US" sz="5400"/>
            </a:br>
            <a:r>
              <a:rPr lang="en-US" sz="5400"/>
              <a:t>Kickoff 2020</a:t>
            </a:r>
            <a:endParaRPr/>
          </a:p>
        </p:txBody>
      </p:sp>
      <p:sp>
        <p:nvSpPr>
          <p:cNvPr id="100" name="Google Shape;100;p1"/>
          <p:cNvSpPr txBox="1">
            <a:spLocks noGrp="1"/>
          </p:cNvSpPr>
          <p:nvPr>
            <p:ph type="subTitle" idx="1"/>
          </p:nvPr>
        </p:nvSpPr>
        <p:spPr>
          <a:xfrm>
            <a:off x="2209800" y="4450104"/>
            <a:ext cx="9144000" cy="93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101" name="Google Shape;101;p1" descr="A picture containing food, plate,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6893" y="3739688"/>
            <a:ext cx="1655320" cy="1648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7737" y="0"/>
            <a:ext cx="68917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44" name="Google Shape;244;p10"/>
          <p:cNvSpPr txBox="1">
            <a:spLocks noGrp="1"/>
          </p:cNvSpPr>
          <p:nvPr>
            <p:ph type="body" idx="1"/>
          </p:nvPr>
        </p:nvSpPr>
        <p:spPr>
          <a:xfrm>
            <a:off x="1711635" y="1298100"/>
            <a:ext cx="8463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001E61"/>
                </a:solidFill>
              </a:rPr>
              <a:t>New ExCo will be given tentative offers, which are to be confirmed in December</a:t>
            </a:r>
            <a:endParaRPr>
              <a:solidFill>
                <a:srgbClr val="001E6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sp>
        <p:nvSpPr>
          <p:cNvPr id="245" name="Google Shape;245;p10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b="1"/>
              <a:t>Recruiting and Screening Process</a:t>
            </a:r>
            <a:endParaRPr/>
          </a:p>
        </p:txBody>
      </p:sp>
      <p:sp>
        <p:nvSpPr>
          <p:cNvPr id="246" name="Google Shape;246;p10"/>
          <p:cNvSpPr txBox="1">
            <a:spLocks noGrp="1"/>
          </p:cNvSpPr>
          <p:nvPr>
            <p:ph type="body" idx="2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</a:pPr>
            <a:endParaRPr/>
          </a:p>
        </p:txBody>
      </p:sp>
      <p:grpSp>
        <p:nvGrpSpPr>
          <p:cNvPr id="247" name="Google Shape;247;p10"/>
          <p:cNvGrpSpPr/>
          <p:nvPr/>
        </p:nvGrpSpPr>
        <p:grpSpPr>
          <a:xfrm>
            <a:off x="1409223" y="2711312"/>
            <a:ext cx="9307165" cy="846105"/>
            <a:chOff x="4548" y="568014"/>
            <a:chExt cx="9307165" cy="846105"/>
          </a:xfrm>
        </p:grpSpPr>
        <p:sp>
          <p:nvSpPr>
            <p:cNvPr id="248" name="Google Shape;248;p10"/>
            <p:cNvSpPr/>
            <p:nvPr/>
          </p:nvSpPr>
          <p:spPr>
            <a:xfrm>
              <a:off x="4548" y="568014"/>
              <a:ext cx="1410176" cy="846105"/>
            </a:xfrm>
            <a:prstGeom prst="roundRect">
              <a:avLst>
                <a:gd name="adj" fmla="val 10000"/>
              </a:avLst>
            </a:prstGeom>
            <a:solidFill>
              <a:srgbClr val="172A5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0"/>
            <p:cNvSpPr txBox="1"/>
            <p:nvPr/>
          </p:nvSpPr>
          <p:spPr>
            <a:xfrm>
              <a:off x="29330" y="592796"/>
              <a:ext cx="1360612" cy="796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Application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1555743" y="816205"/>
              <a:ext cx="298957" cy="34972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A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0"/>
            <p:cNvSpPr txBox="1"/>
            <p:nvPr/>
          </p:nvSpPr>
          <p:spPr>
            <a:xfrm>
              <a:off x="1555743" y="886150"/>
              <a:ext cx="209270" cy="209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978796" y="568014"/>
              <a:ext cx="1410176" cy="846105"/>
            </a:xfrm>
            <a:prstGeom prst="roundRect">
              <a:avLst>
                <a:gd name="adj" fmla="val 10000"/>
              </a:avLst>
            </a:prstGeom>
            <a:solidFill>
              <a:srgbClr val="172A5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0"/>
            <p:cNvSpPr txBox="1"/>
            <p:nvPr/>
          </p:nvSpPr>
          <p:spPr>
            <a:xfrm>
              <a:off x="2003578" y="592796"/>
              <a:ext cx="1360612" cy="796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Screening (interview)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3529990" y="816205"/>
              <a:ext cx="298957" cy="34972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A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 txBox="1"/>
            <p:nvPr/>
          </p:nvSpPr>
          <p:spPr>
            <a:xfrm>
              <a:off x="3529990" y="886150"/>
              <a:ext cx="209270" cy="209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3953043" y="568014"/>
              <a:ext cx="1410176" cy="846105"/>
            </a:xfrm>
            <a:prstGeom prst="roundRect">
              <a:avLst>
                <a:gd name="adj" fmla="val 10000"/>
              </a:avLst>
            </a:prstGeom>
            <a:solidFill>
              <a:srgbClr val="172A5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 txBox="1"/>
            <p:nvPr/>
          </p:nvSpPr>
          <p:spPr>
            <a:xfrm>
              <a:off x="3977825" y="592796"/>
              <a:ext cx="1360612" cy="796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Tentative decisions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504237" y="816205"/>
              <a:ext cx="298957" cy="34972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A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 txBox="1"/>
            <p:nvPr/>
          </p:nvSpPr>
          <p:spPr>
            <a:xfrm>
              <a:off x="5504237" y="886150"/>
              <a:ext cx="209270" cy="209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927290" y="568014"/>
              <a:ext cx="1410176" cy="846105"/>
            </a:xfrm>
            <a:prstGeom prst="roundRect">
              <a:avLst>
                <a:gd name="adj" fmla="val 10000"/>
              </a:avLst>
            </a:prstGeom>
            <a:solidFill>
              <a:srgbClr val="172A5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 txBox="1"/>
            <p:nvPr/>
          </p:nvSpPr>
          <p:spPr>
            <a:xfrm>
              <a:off x="5952072" y="592796"/>
              <a:ext cx="1360612" cy="796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Tentative ExCo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7478484" y="816205"/>
              <a:ext cx="298957" cy="34972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A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 txBox="1"/>
            <p:nvPr/>
          </p:nvSpPr>
          <p:spPr>
            <a:xfrm>
              <a:off x="7478484" y="886150"/>
              <a:ext cx="209270" cy="209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7901537" y="568014"/>
              <a:ext cx="1410176" cy="846105"/>
            </a:xfrm>
            <a:prstGeom prst="roundRect">
              <a:avLst>
                <a:gd name="adj" fmla="val 10000"/>
              </a:avLst>
            </a:prstGeom>
            <a:solidFill>
              <a:srgbClr val="172A5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 txBox="1"/>
            <p:nvPr/>
          </p:nvSpPr>
          <p:spPr>
            <a:xfrm>
              <a:off x="7926319" y="592796"/>
              <a:ext cx="1360612" cy="796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Confirmation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10"/>
          <p:cNvSpPr txBox="1"/>
          <p:nvPr/>
        </p:nvSpPr>
        <p:spPr>
          <a:xfrm>
            <a:off x="2927393" y="3979875"/>
            <a:ext cx="60324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Commitment Expectation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Participate at least one project per term (around 3h/week)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Notify when not attending an ExCo meeting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Respond to whatsapp messages / fill in Doodle when requested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/>
          <p:cNvSpPr txBox="1"/>
          <p:nvPr/>
        </p:nvSpPr>
        <p:spPr>
          <a:xfrm>
            <a:off x="3301400" y="2291975"/>
            <a:ext cx="154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20124D"/>
                </a:solidFill>
              </a:rPr>
              <a:t>1-9</a:t>
            </a:r>
            <a:r>
              <a:rPr lang="en-US" sz="1800" b="0" i="0" u="none" strike="noStrike" cap="none">
                <a:solidFill>
                  <a:srgbClr val="2012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20124D"/>
                </a:solidFill>
              </a:rPr>
              <a:t>Oct</a:t>
            </a:r>
            <a:endParaRPr sz="1400" b="0" i="0" u="none" strike="noStrike" cap="none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0"/>
          <p:cNvSpPr txBox="1"/>
          <p:nvPr/>
        </p:nvSpPr>
        <p:spPr>
          <a:xfrm>
            <a:off x="1485427" y="2291975"/>
            <a:ext cx="130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21-30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0"/>
          <p:cNvSpPr txBox="1"/>
          <p:nvPr/>
        </p:nvSpPr>
        <p:spPr>
          <a:xfrm>
            <a:off x="5472053" y="2291985"/>
            <a:ext cx="110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12 Oct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0"/>
          <p:cNvSpPr txBox="1"/>
          <p:nvPr/>
        </p:nvSpPr>
        <p:spPr>
          <a:xfrm>
            <a:off x="7536471" y="2291985"/>
            <a:ext cx="103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Oct-Nov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0"/>
          <p:cNvSpPr txBox="1"/>
          <p:nvPr/>
        </p:nvSpPr>
        <p:spPr>
          <a:xfrm>
            <a:off x="9744574" y="2291985"/>
            <a:ext cx="59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0137" y="0"/>
            <a:ext cx="68917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1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1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79" name="Google Shape;279;p11"/>
          <p:cNvSpPr txBox="1">
            <a:spLocks noGrp="1"/>
          </p:cNvSpPr>
          <p:nvPr>
            <p:ph type="body" idx="1"/>
          </p:nvPr>
        </p:nvSpPr>
        <p:spPr>
          <a:xfrm>
            <a:off x="2588221" y="1112750"/>
            <a:ext cx="7013400" cy="48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/>
              <a:t>Application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Fill in Google Form 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https://forms.gle/ZzmeDj9UXtf6eJdS6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Why are you interested in People Strategy?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What do you want to do as an ExCo of People Strategy Society?</a:t>
            </a:r>
            <a:endParaRPr sz="1800"/>
          </a:p>
          <a:p>
            <a:pPr marL="28575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/>
              <a:t>Screening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Application + Interview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/>
              <a:t>Screening criteria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Passion for People Strategies</a:t>
            </a:r>
            <a:endParaRPr sz="18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Alignment of candidate’s goal with our goal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 b="1"/>
              <a:t>Requirements</a:t>
            </a:r>
            <a:endParaRPr sz="1800" b="1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Any students who can commit at least until March 2021, ideally until June 2021 (2nd-year students are also welcome)</a:t>
            </a:r>
            <a:endParaRPr sz="1800"/>
          </a:p>
          <a:p>
            <a:pPr marL="28575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</p:txBody>
      </p:sp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b="1"/>
              <a:t>How to apply</a:t>
            </a:r>
            <a:endParaRPr/>
          </a:p>
        </p:txBody>
      </p:sp>
      <p:sp>
        <p:nvSpPr>
          <p:cNvPr id="281" name="Google Shape;281;p11"/>
          <p:cNvSpPr txBox="1">
            <a:spLocks noGrp="1"/>
          </p:cNvSpPr>
          <p:nvPr>
            <p:ph type="body" idx="2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2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88" name="Google Shape;288;p12"/>
          <p:cNvSpPr txBox="1">
            <a:spLocks noGrp="1"/>
          </p:cNvSpPr>
          <p:nvPr>
            <p:ph type="body" idx="1"/>
          </p:nvPr>
        </p:nvSpPr>
        <p:spPr>
          <a:xfrm>
            <a:off x="1671034" y="4799717"/>
            <a:ext cx="1866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b="1"/>
              <a:t>Social Gatherings</a:t>
            </a:r>
            <a:endParaRPr/>
          </a:p>
        </p:txBody>
      </p:sp>
      <p:sp>
        <p:nvSpPr>
          <p:cNvPr id="289" name="Google Shape;289;p12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b="1"/>
              <a:t>We are a nice team to work with!</a:t>
            </a:r>
            <a:endParaRPr/>
          </a:p>
        </p:txBody>
      </p:sp>
      <p:sp>
        <p:nvSpPr>
          <p:cNvPr id="290" name="Google Shape;290;p12"/>
          <p:cNvSpPr txBox="1">
            <a:spLocks noGrp="1"/>
          </p:cNvSpPr>
          <p:nvPr>
            <p:ph type="body" idx="2"/>
          </p:nvPr>
        </p:nvSpPr>
        <p:spPr>
          <a:xfrm>
            <a:off x="3176263" y="788272"/>
            <a:ext cx="81720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</a:pPr>
            <a:r>
              <a:rPr lang="en-US"/>
              <a:t>Looking forward to working with you</a:t>
            </a:r>
            <a:endParaRPr/>
          </a:p>
        </p:txBody>
      </p:sp>
      <p:pic>
        <p:nvPicPr>
          <p:cNvPr id="291" name="Google Shape;29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198067">
            <a:off x="3977952" y="2023143"/>
            <a:ext cx="3700947" cy="445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44500"/>
            <a:ext cx="4038600" cy="326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0175" y="1147900"/>
            <a:ext cx="2550975" cy="497892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2"/>
          <p:cNvSpPr txBox="1"/>
          <p:nvPr/>
        </p:nvSpPr>
        <p:spPr>
          <a:xfrm>
            <a:off x="7875753" y="6197251"/>
            <a:ext cx="3126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Celebrating ExCo’s graduation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1337" y="0"/>
            <a:ext cx="68917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3"/>
          <p:cNvSpPr txBox="1">
            <a:spLocks noGrp="1"/>
          </p:cNvSpPr>
          <p:nvPr>
            <p:ph type="body" idx="1"/>
          </p:nvPr>
        </p:nvSpPr>
        <p:spPr>
          <a:xfrm>
            <a:off x="3794760" y="2060575"/>
            <a:ext cx="7557452" cy="199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Q&amp;A</a:t>
            </a:r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body" idx="2"/>
          </p:nvPr>
        </p:nvSpPr>
        <p:spPr>
          <a:xfrm>
            <a:off x="3723639" y="3322642"/>
            <a:ext cx="7557453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Register on CampusGroup if you have not!</a:t>
            </a:r>
            <a:endParaRPr/>
          </a:p>
        </p:txBody>
      </p:sp>
      <p:pic>
        <p:nvPicPr>
          <p:cNvPr id="302" name="Google Shape;30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1760" y="3815397"/>
            <a:ext cx="2350453" cy="2350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body" idx="1"/>
          </p:nvPr>
        </p:nvSpPr>
        <p:spPr>
          <a:xfrm>
            <a:off x="3814625" y="2060575"/>
            <a:ext cx="83019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000"/>
              <a:t>What is People Strategy Society?</a:t>
            </a:r>
            <a:endParaRPr sz="4000"/>
          </a:p>
        </p:txBody>
      </p:sp>
      <p:pic>
        <p:nvPicPr>
          <p:cNvPr id="117" name="Google Shape;117;p2" descr="A picture containing food, plate,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1086" y="3802675"/>
            <a:ext cx="1568975" cy="1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7737" y="0"/>
            <a:ext cx="68917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9C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4" name="Google Shape;124;p3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4F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b="1"/>
              <a:t>Who we are</a:t>
            </a:r>
            <a:endParaRPr b="1"/>
          </a:p>
        </p:txBody>
      </p:sp>
      <p:sp>
        <p:nvSpPr>
          <p:cNvPr id="126" name="Google Shape;126;p3"/>
          <p:cNvSpPr txBox="1">
            <a:spLocks noGrp="1"/>
          </p:cNvSpPr>
          <p:nvPr>
            <p:ph type="body" idx="1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</a:pP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2409349" y="2276856"/>
            <a:ext cx="3610500" cy="9156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1E6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Arial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Madoka Furuhashi</a:t>
            </a:r>
            <a:endParaRPr sz="1600" b="0" i="0" u="none" strike="noStrike" cap="none">
              <a:solidFill>
                <a:srgbClr val="001E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Arial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Co-founder/Co-President</a:t>
            </a:r>
            <a:endParaRPr sz="1600" b="0" i="0" u="none" strike="noStrike" cap="none">
              <a:solidFill>
                <a:srgbClr val="001E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Arial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MBA2021</a:t>
            </a:r>
            <a:endParaRPr sz="1600" b="0" i="0" u="none" strike="noStrike" cap="none">
              <a:solidFill>
                <a:srgbClr val="001E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6175259" y="2276856"/>
            <a:ext cx="3610500" cy="9156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1E6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Yurika Takahashi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Co-founder/Co-President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MBA2021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6162027" y="4266388"/>
            <a:ext cx="3610500" cy="9156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1E6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Ryota Sakeshima</a:t>
            </a:r>
            <a:endParaRPr sz="1480" b="0" i="0" u="none" strike="noStrike" cap="none">
              <a:solidFill>
                <a:srgbClr val="001E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ExCo</a:t>
            </a:r>
            <a:endParaRPr sz="1480" b="0" i="0" u="none" strike="noStrike" cap="none">
              <a:solidFill>
                <a:srgbClr val="001E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MBA2021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2409349" y="5259176"/>
            <a:ext cx="3610500" cy="9156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1E6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Shirley Wu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ExCo</a:t>
            </a:r>
            <a:endParaRPr sz="1480" b="0" i="0" u="none" strike="noStrike" cap="none">
              <a:solidFill>
                <a:srgbClr val="001E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MBA2021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2408728" y="3269643"/>
            <a:ext cx="3610500" cy="9156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1E6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Andrew Yeo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ExCo</a:t>
            </a:r>
            <a:endParaRPr sz="1480" b="0" i="0" u="none" strike="noStrike" cap="none">
              <a:solidFill>
                <a:srgbClr val="001E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MiF2021 (part-time)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6162028" y="3273601"/>
            <a:ext cx="3610500" cy="9156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1E6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Megumi Jiang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ExCo</a:t>
            </a:r>
            <a:endParaRPr sz="1480" b="0" i="0" u="none" strike="noStrike" cap="none">
              <a:solidFill>
                <a:srgbClr val="001E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MBA2021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2409349" y="4266388"/>
            <a:ext cx="3610500" cy="9156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01E6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Ryosuke Hiraide</a:t>
            </a:r>
            <a:endParaRPr sz="1480" b="0" i="0" u="none" strike="noStrike" cap="none">
              <a:solidFill>
                <a:srgbClr val="001E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ExCo</a:t>
            </a:r>
            <a:endParaRPr sz="1480" b="0" i="0" u="none" strike="noStrike" cap="none">
              <a:solidFill>
                <a:srgbClr val="001E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1E61"/>
              </a:buClr>
              <a:buSzPts val="1480"/>
              <a:buFont typeface="Courier New"/>
              <a:buNone/>
            </a:pPr>
            <a:r>
              <a:rPr lang="en-US" sz="148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MBA2021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1445150" y="1198775"/>
            <a:ext cx="9595500" cy="1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61"/>
              </a:buClr>
              <a:buSzPts val="1600"/>
              <a:buFont typeface="Courier New"/>
              <a:buChar char="o"/>
            </a:pPr>
            <a:r>
              <a:rPr lang="en-US" sz="170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We are a </a:t>
            </a:r>
            <a:r>
              <a:rPr lang="en-US" sz="1700" b="1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brand-new student group</a:t>
            </a:r>
            <a:r>
              <a:rPr lang="en-US" sz="170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 established in August 2019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61"/>
              </a:buClr>
              <a:buSzPts val="1600"/>
              <a:buFont typeface="Courier New"/>
              <a:buChar char="o"/>
            </a:pPr>
            <a:r>
              <a:rPr lang="en-US" sz="170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With around </a:t>
            </a:r>
            <a:r>
              <a:rPr lang="en-US" sz="1700" b="1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190 members</a:t>
            </a:r>
            <a:r>
              <a:rPr lang="en-US" sz="170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 from different courses (as of September 2020)</a:t>
            </a:r>
            <a:endParaRPr sz="1700" b="0" i="0" u="none" strike="noStrike" cap="none">
              <a:solidFill>
                <a:srgbClr val="001E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61"/>
              </a:buClr>
              <a:buSzPts val="1600"/>
              <a:buFont typeface="Courier New"/>
              <a:buChar char="o"/>
            </a:pPr>
            <a:r>
              <a:rPr lang="en-US" sz="1700" b="0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Currently at a “Society” status (probation of a Club), </a:t>
            </a:r>
            <a:r>
              <a:rPr lang="en-US" sz="1700" b="1" i="0" u="none" strike="noStrike" cap="none">
                <a:solidFill>
                  <a:srgbClr val="001E61"/>
                </a:solidFill>
                <a:latin typeface="Arial"/>
                <a:ea typeface="Arial"/>
                <a:cs typeface="Arial"/>
                <a:sym typeface="Arial"/>
              </a:rPr>
              <a:t>aiming to become a Club next February!</a:t>
            </a:r>
            <a:endParaRPr sz="1700" b="1" i="0" u="none" strike="noStrike" cap="none">
              <a:solidFill>
                <a:srgbClr val="001E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1E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8612" y="3285298"/>
            <a:ext cx="879187" cy="87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1913" y="3286583"/>
            <a:ext cx="879187" cy="87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00729" y="4284549"/>
            <a:ext cx="879187" cy="87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1913" y="4284549"/>
            <a:ext cx="879187" cy="87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00729" y="5277413"/>
            <a:ext cx="879187" cy="87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01913" y="2308305"/>
            <a:ext cx="879187" cy="87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600729" y="2308305"/>
            <a:ext cx="879175" cy="87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7737" y="0"/>
            <a:ext cx="68917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9C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4F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b="1"/>
              <a:t>Our objectives</a:t>
            </a:r>
            <a:endParaRPr b="1"/>
          </a:p>
        </p:txBody>
      </p:sp>
      <p:sp>
        <p:nvSpPr>
          <p:cNvPr id="150" name="Google Shape;150;p4"/>
          <p:cNvSpPr txBox="1">
            <a:spLocks noGrp="1"/>
          </p:cNvSpPr>
          <p:nvPr>
            <p:ph type="body" idx="1"/>
          </p:nvPr>
        </p:nvSpPr>
        <p:spPr>
          <a:xfrm>
            <a:off x="1248937" y="788272"/>
            <a:ext cx="10099326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</a:pPr>
            <a:r>
              <a:rPr lang="en-US"/>
              <a:t>We target both aspiring general managers and aspiring people professionals</a:t>
            </a:r>
            <a:endParaRPr/>
          </a:p>
        </p:txBody>
      </p:sp>
      <p:sp>
        <p:nvSpPr>
          <p:cNvPr id="151" name="Google Shape;151;p4"/>
          <p:cNvSpPr txBox="1">
            <a:spLocks noGrp="1"/>
          </p:cNvSpPr>
          <p:nvPr>
            <p:ph type="body" idx="2"/>
          </p:nvPr>
        </p:nvSpPr>
        <p:spPr>
          <a:xfrm>
            <a:off x="407988" y="1268413"/>
            <a:ext cx="10944225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We have two main objectives:</a:t>
            </a: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</a:pPr>
            <a:r>
              <a:rPr lang="en-US" sz="2400"/>
              <a:t>Engage students in the area of People Strategy to </a:t>
            </a:r>
            <a:r>
              <a:rPr lang="en-US" sz="2400" b="1"/>
              <a:t>support their success as business leaders across industries</a:t>
            </a:r>
            <a:endParaRPr b="1"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o"/>
            </a:pPr>
            <a:r>
              <a:rPr lang="en-US" sz="1800"/>
              <a:t>People Strategy is defined as means to leverage people and organisations to execute business successfully (including HR and a part of OB)</a:t>
            </a: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</a:pPr>
            <a:r>
              <a:rPr lang="en-US" sz="2400"/>
              <a:t>Develop students’ careers in the area related to People Strategy/Human Resources, including </a:t>
            </a:r>
            <a:r>
              <a:rPr lang="en-US" sz="2400" b="1"/>
              <a:t>Employee Engagement, Talent Management, Learning &amp; Development, and Coaching</a:t>
            </a:r>
            <a:r>
              <a:rPr lang="en-US" sz="2400"/>
              <a:t> by: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/>
              <a:t>Supporting students to develop the necessary skills and networks 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/>
              <a:t>Promoting the value of business schools learnings to the wider HR community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en-US" sz="2400"/>
            </a:b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8575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9C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4F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b="1"/>
              <a:t>Our activities in 2019-2020</a:t>
            </a:r>
            <a:endParaRPr b="1"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1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</a:pPr>
            <a:r>
              <a:rPr lang="en-US"/>
              <a:t>Events</a:t>
            </a:r>
            <a:endParaRPr/>
          </a:p>
        </p:txBody>
      </p:sp>
      <p:pic>
        <p:nvPicPr>
          <p:cNvPr id="160" name="Google Shape;16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0895" y="4189269"/>
            <a:ext cx="3648362" cy="182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7126" y="4181325"/>
            <a:ext cx="3444949" cy="19377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5"/>
          <p:cNvCxnSpPr/>
          <p:nvPr/>
        </p:nvCxnSpPr>
        <p:spPr>
          <a:xfrm>
            <a:off x="407988" y="1268413"/>
            <a:ext cx="1094581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163" name="Google Shape;163;p5"/>
          <p:cNvGrpSpPr/>
          <p:nvPr/>
        </p:nvGrpSpPr>
        <p:grpSpPr>
          <a:xfrm>
            <a:off x="431091" y="919787"/>
            <a:ext cx="11296331" cy="3710581"/>
            <a:chOff x="0" y="0"/>
            <a:chExt cx="11296331" cy="3710581"/>
          </a:xfrm>
        </p:grpSpPr>
        <p:sp>
          <p:nvSpPr>
            <p:cNvPr id="164" name="Google Shape;164;p5"/>
            <p:cNvSpPr/>
            <p:nvPr/>
          </p:nvSpPr>
          <p:spPr>
            <a:xfrm>
              <a:off x="0" y="1113174"/>
              <a:ext cx="11296331" cy="1484232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CBC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5088" y="0"/>
              <a:ext cx="2447354" cy="1484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5088" y="0"/>
              <a:ext cx="2447354" cy="1484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August, 2019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WhatsApp group Created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043236" y="1669761"/>
              <a:ext cx="371058" cy="371058"/>
            </a:xfrm>
            <a:prstGeom prst="ellipse">
              <a:avLst/>
            </a:prstGeom>
            <a:solidFill>
              <a:srgbClr val="172A5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2574810" y="2226349"/>
              <a:ext cx="2447354" cy="1484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 txBox="1"/>
            <p:nvPr/>
          </p:nvSpPr>
          <p:spPr>
            <a:xfrm>
              <a:off x="2574810" y="2226349"/>
              <a:ext cx="2447354" cy="1484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November, 2019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“People Strategies at Startups”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3612959" y="1669761"/>
              <a:ext cx="371058" cy="371058"/>
            </a:xfrm>
            <a:prstGeom prst="ellipse">
              <a:avLst/>
            </a:prstGeom>
            <a:solidFill>
              <a:srgbClr val="172A5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144533" y="0"/>
              <a:ext cx="2447354" cy="1484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5144533" y="0"/>
              <a:ext cx="2447354" cy="1484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February, 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Approved by the Student Association as a Society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6182681" y="1669761"/>
              <a:ext cx="371058" cy="371058"/>
            </a:xfrm>
            <a:prstGeom prst="ellipse">
              <a:avLst/>
            </a:prstGeom>
            <a:solidFill>
              <a:srgbClr val="172A5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7714255" y="2226349"/>
              <a:ext cx="2447354" cy="1484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7714255" y="2226349"/>
              <a:ext cx="2447354" cy="1484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May, 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“LBS alumni in People Professions”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8752404" y="1669761"/>
              <a:ext cx="371058" cy="371058"/>
            </a:xfrm>
            <a:prstGeom prst="ellipse">
              <a:avLst/>
            </a:prstGeom>
            <a:solidFill>
              <a:srgbClr val="172A5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ftr" idx="11"/>
          </p:nvPr>
        </p:nvSpPr>
        <p:spPr>
          <a:xfrm>
            <a:off x="4038600" y="627150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9C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82" name="Google Shape;182;p6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4F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83" name="Google Shape;183;p6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b="1"/>
              <a:t>2020-2021 Activities Schedule</a:t>
            </a:r>
            <a:endParaRPr b="1"/>
          </a:p>
        </p:txBody>
      </p:sp>
      <p:sp>
        <p:nvSpPr>
          <p:cNvPr id="184" name="Google Shape;184;p6"/>
          <p:cNvSpPr txBox="1">
            <a:spLocks noGrp="1"/>
          </p:cNvSpPr>
          <p:nvPr>
            <p:ph type="body" idx="1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4572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</a:pPr>
            <a:endParaRPr/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2"/>
          </p:nvPr>
        </p:nvSpPr>
        <p:spPr>
          <a:xfrm>
            <a:off x="407988" y="5479300"/>
            <a:ext cx="109443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1270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 u="sng"/>
              <a:t>Would love to discuss more idea with new ExCo!</a:t>
            </a:r>
            <a:endParaRPr sz="1800" u="sng"/>
          </a:p>
        </p:txBody>
      </p:sp>
      <p:grpSp>
        <p:nvGrpSpPr>
          <p:cNvPr id="186" name="Google Shape;186;p6"/>
          <p:cNvGrpSpPr/>
          <p:nvPr/>
        </p:nvGrpSpPr>
        <p:grpSpPr>
          <a:xfrm>
            <a:off x="623094" y="1029400"/>
            <a:ext cx="10945812" cy="4398088"/>
            <a:chOff x="0" y="-31685"/>
            <a:chExt cx="10945812" cy="4398088"/>
          </a:xfrm>
        </p:grpSpPr>
        <p:sp>
          <p:nvSpPr>
            <p:cNvPr id="187" name="Google Shape;187;p6"/>
            <p:cNvSpPr/>
            <p:nvPr/>
          </p:nvSpPr>
          <p:spPr>
            <a:xfrm>
              <a:off x="0" y="1330251"/>
              <a:ext cx="10945812" cy="1746561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CBC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120" y="0"/>
              <a:ext cx="4805361" cy="1746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174706" y="-31685"/>
              <a:ext cx="4456200" cy="17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Autumn term, 2020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Panel on D&amp;I with Dr. Aneeta Rattan and guest speakers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Exploring careers in HR/People Professions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Coaching practice sessions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184480" y="1964881"/>
              <a:ext cx="436640" cy="436640"/>
            </a:xfrm>
            <a:prstGeom prst="ellipse">
              <a:avLst/>
            </a:prstGeom>
            <a:solidFill>
              <a:srgbClr val="172A5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045749" y="2619842"/>
              <a:ext cx="4805361" cy="1746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5220330" y="2616040"/>
              <a:ext cx="4456200" cy="17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Spring / Summer Term, 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Presentation to SA to become a club (Feb)</a:t>
              </a:r>
              <a:endPara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Panel on self-managing organisations with Prof. Julian Birkinshaw and guest speakers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LBS Alumni in People Professions 2021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7230109" y="1964881"/>
              <a:ext cx="436640" cy="436640"/>
            </a:xfrm>
            <a:prstGeom prst="ellipse">
              <a:avLst/>
            </a:prstGeom>
            <a:solidFill>
              <a:srgbClr val="172A5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4" name="Google Shape;19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100" y="3718150"/>
            <a:ext cx="1384075" cy="1401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0573" y="1291773"/>
            <a:ext cx="1002750" cy="15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00800" y="3853311"/>
            <a:ext cx="2713925" cy="11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60325" y="1257850"/>
            <a:ext cx="1537600" cy="15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>
            <a:spLocks noGrp="1"/>
          </p:cNvSpPr>
          <p:nvPr>
            <p:ph type="body" idx="1"/>
          </p:nvPr>
        </p:nvSpPr>
        <p:spPr>
          <a:xfrm>
            <a:off x="3794750" y="2060575"/>
            <a:ext cx="8273700" cy="19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2020-2021 ExCo Recruiting </a:t>
            </a:r>
            <a:endParaRPr/>
          </a:p>
        </p:txBody>
      </p:sp>
      <p:pic>
        <p:nvPicPr>
          <p:cNvPr id="203" name="Google Shape;203;p7" descr="A picture containing food, plate,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1294" y="3739175"/>
            <a:ext cx="2028750" cy="202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7737" y="0"/>
            <a:ext cx="68917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8"/>
          <p:cNvSpPr txBox="1">
            <a:spLocks noGrp="1"/>
          </p:cNvSpPr>
          <p:nvPr>
            <p:ph type="body" idx="1"/>
          </p:nvPr>
        </p:nvSpPr>
        <p:spPr>
          <a:xfrm>
            <a:off x="623825" y="1831975"/>
            <a:ext cx="109443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To achieve higher engagement, </a:t>
            </a:r>
            <a:r>
              <a:rPr lang="en-US" sz="2000" b="1"/>
              <a:t>our ExCo team operates very differently from other clubs</a:t>
            </a:r>
            <a:endParaRPr b="1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Applying what we know about “People Strategies” theories and best practices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Staying as flexible as possible and avoiding bureaucratism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Enhancing each member’s “intrinsic motivation”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We will continue experimenting and improving the model thought the year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sng"/>
              <a:t>Your suggestions are always welcome!</a:t>
            </a:r>
            <a:endParaRPr sz="2000" u="sng"/>
          </a:p>
        </p:txBody>
      </p:sp>
      <p:sp>
        <p:nvSpPr>
          <p:cNvPr id="210" name="Google Shape;210;p8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b="1"/>
              <a:t>Reinventing the Club Management Practices</a:t>
            </a: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body" idx="2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</a:pPr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4F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7737" y="0"/>
            <a:ext cx="68917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9"/>
          <p:cNvSpPr txBox="1">
            <a:spLocks noGrp="1"/>
          </p:cNvSpPr>
          <p:nvPr>
            <p:ph type="body" idx="1"/>
          </p:nvPr>
        </p:nvSpPr>
        <p:spPr>
          <a:xfrm>
            <a:off x="407988" y="1268413"/>
            <a:ext cx="10944225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No fixed roles, tasks are assigned on a project-basis (Intrinsic motivation: “Do what you are interested in”)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No set number of open positions (target 6-10)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All ExCo can join any projects that they are interested in, or propose and initiate their own project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You can get involved in multiple projects at the same time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/>
              <a:t>ExCo meetings are held bi-weekly</a:t>
            </a:r>
            <a:endParaRPr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Titles can be crafted based on your contribution E.g. People Strategy Society Exco – D&amp;I event lead</a:t>
            </a:r>
            <a:endParaRPr/>
          </a:p>
        </p:txBody>
      </p:sp>
      <p:sp>
        <p:nvSpPr>
          <p:cNvPr id="219" name="Google Shape;219;p9"/>
          <p:cNvSpPr txBox="1"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b="1"/>
              <a:t>Project-based Assignment</a:t>
            </a:r>
            <a:endParaRPr/>
          </a:p>
        </p:txBody>
      </p:sp>
      <p:sp>
        <p:nvSpPr>
          <p:cNvPr id="220" name="Google Shape;220;p9"/>
          <p:cNvSpPr txBox="1">
            <a:spLocks noGrp="1"/>
          </p:cNvSpPr>
          <p:nvPr>
            <p:ph type="body" idx="2"/>
          </p:nvPr>
        </p:nvSpPr>
        <p:spPr>
          <a:xfrm>
            <a:off x="3176263" y="788272"/>
            <a:ext cx="8172000" cy="28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</a:pPr>
            <a:endParaRPr/>
          </a:p>
        </p:txBody>
      </p:sp>
      <p:grpSp>
        <p:nvGrpSpPr>
          <p:cNvPr id="221" name="Google Shape;221;p9"/>
          <p:cNvGrpSpPr/>
          <p:nvPr/>
        </p:nvGrpSpPr>
        <p:grpSpPr>
          <a:xfrm>
            <a:off x="1408769" y="3983576"/>
            <a:ext cx="9308074" cy="1426417"/>
            <a:chOff x="4094" y="1244855"/>
            <a:chExt cx="9308074" cy="1426417"/>
          </a:xfrm>
        </p:grpSpPr>
        <p:sp>
          <p:nvSpPr>
            <p:cNvPr id="222" name="Google Shape;222;p9"/>
            <p:cNvSpPr/>
            <p:nvPr/>
          </p:nvSpPr>
          <p:spPr>
            <a:xfrm>
              <a:off x="4094" y="1244855"/>
              <a:ext cx="1790014" cy="1426417"/>
            </a:xfrm>
            <a:prstGeom prst="roundRect">
              <a:avLst>
                <a:gd name="adj" fmla="val 10000"/>
              </a:avLst>
            </a:prstGeom>
            <a:solidFill>
              <a:srgbClr val="172A5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9"/>
            <p:cNvSpPr txBox="1"/>
            <p:nvPr/>
          </p:nvSpPr>
          <p:spPr>
            <a:xfrm>
              <a:off x="45872" y="1286633"/>
              <a:ext cx="1706458" cy="1342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Project lead proposes a new project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(at ExCo meeting or WhatsApp)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1973109" y="1736102"/>
              <a:ext cx="379483" cy="44392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A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1973109" y="1824887"/>
              <a:ext cx="265638" cy="266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510114" y="1244855"/>
              <a:ext cx="1790014" cy="1426417"/>
            </a:xfrm>
            <a:prstGeom prst="roundRect">
              <a:avLst>
                <a:gd name="adj" fmla="val 10000"/>
              </a:avLst>
            </a:prstGeom>
            <a:solidFill>
              <a:srgbClr val="172A5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2551892" y="1286633"/>
              <a:ext cx="1706458" cy="1342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Project lead recruits other project members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479130" y="1736102"/>
              <a:ext cx="379483" cy="44392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A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4479130" y="1824887"/>
              <a:ext cx="265638" cy="266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5016134" y="1244855"/>
              <a:ext cx="1790014" cy="1426417"/>
            </a:xfrm>
            <a:prstGeom prst="roundRect">
              <a:avLst>
                <a:gd name="adj" fmla="val 10000"/>
              </a:avLst>
            </a:prstGeom>
            <a:solidFill>
              <a:srgbClr val="172A5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5057912" y="1286633"/>
              <a:ext cx="1706458" cy="1342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Team works on the project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985150" y="1736102"/>
              <a:ext cx="379483" cy="44392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A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6985150" y="1824887"/>
              <a:ext cx="265638" cy="266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7522154" y="1244855"/>
              <a:ext cx="1790014" cy="1426417"/>
            </a:xfrm>
            <a:prstGeom prst="roundRect">
              <a:avLst>
                <a:gd name="adj" fmla="val 10000"/>
              </a:avLst>
            </a:prstGeom>
            <a:solidFill>
              <a:srgbClr val="172A5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7563932" y="1286633"/>
              <a:ext cx="1706458" cy="13428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Update progress at ExCo meeting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9"/>
          <p:cNvSpPr txBox="1">
            <a:spLocks noGrp="1"/>
          </p:cNvSpPr>
          <p:nvPr>
            <p:ph type="sldNum" idx="12"/>
          </p:nvPr>
        </p:nvSpPr>
        <p:spPr>
          <a:xfrm>
            <a:off x="10885800" y="6303993"/>
            <a:ext cx="468000" cy="32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4F5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BS PPT 2019 v11">
      <a:dk1>
        <a:srgbClr val="001E61"/>
      </a:dk1>
      <a:lt1>
        <a:srgbClr val="FFFFFF"/>
      </a:lt1>
      <a:dk2>
        <a:srgbClr val="001440"/>
      </a:dk2>
      <a:lt2>
        <a:srgbClr val="EBE8E5"/>
      </a:lt2>
      <a:accent1>
        <a:srgbClr val="1A2B53"/>
      </a:accent1>
      <a:accent2>
        <a:srgbClr val="D1D0D2"/>
      </a:accent2>
      <a:accent3>
        <a:srgbClr val="7F8EB0"/>
      </a:accent3>
      <a:accent4>
        <a:srgbClr val="D7D2CB"/>
      </a:accent4>
      <a:accent5>
        <a:srgbClr val="D7D2CB"/>
      </a:accent5>
      <a:accent6>
        <a:srgbClr val="D6D2CB"/>
      </a:accent6>
      <a:hlink>
        <a:srgbClr val="192B53"/>
      </a:hlink>
      <a:folHlink>
        <a:srgbClr val="7F8E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Widescreen</PresentationFormat>
  <Paragraphs>135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Office Theme</vt:lpstr>
      <vt:lpstr>People Strategy Society Kickoff 2020</vt:lpstr>
      <vt:lpstr>PowerPoint Presentation</vt:lpstr>
      <vt:lpstr>Who we are</vt:lpstr>
      <vt:lpstr>Our objectives</vt:lpstr>
      <vt:lpstr>Our activities in 2019-2020</vt:lpstr>
      <vt:lpstr>2020-2021 Activities Schedule</vt:lpstr>
      <vt:lpstr>PowerPoint Presentation</vt:lpstr>
      <vt:lpstr>Reinventing the Club Management Practices</vt:lpstr>
      <vt:lpstr>Project-based Assignment</vt:lpstr>
      <vt:lpstr>Recruiting and Screening Process</vt:lpstr>
      <vt:lpstr>How to apply</vt:lpstr>
      <vt:lpstr>We are a nice team to work with!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Strategy Society Kickoff 2020</dc:title>
  <dc:creator>Madoka Furuhashi</dc:creator>
  <cp:lastModifiedBy>Madoka Furuhashi</cp:lastModifiedBy>
  <cp:revision>1</cp:revision>
  <dcterms:created xsi:type="dcterms:W3CDTF">2020-06-23T03:16:43Z</dcterms:created>
  <dcterms:modified xsi:type="dcterms:W3CDTF">2020-09-04T11:17:31Z</dcterms:modified>
</cp:coreProperties>
</file>